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B7A7A2-CBD6-4BE9-A22E-EAB8D64B703B}">
  <a:tblStyle styleId="{55B7A7A2-CBD6-4BE9-A22E-EAB8D64B703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6a7a3852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6a7a3852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6a7a3852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a6a7a3852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6a7a3852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6a7a3852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7f8e96f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7f8e96f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688d2c9d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688d2c9d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688d2c9d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688d2c9d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6a7a3852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6a7a3852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6a7a3852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6a7a3852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10ee5b94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a10ee5b94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Note: They only test on 55 complexes in DB5. We test for 230. So there might be a some accuracy differences there too.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6a7a3852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6a7a3852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688d2c9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688d2c9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lang="en"/>
              <a:t>nly uses spatial coordinates and identities of atoms as inputs, instead of relying on hand-crafted features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10ee5b94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10ee5b94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f5e570e2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f5e570e2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6a7a3852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6a7a3852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6a7a3852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6a7a3852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10ee5b94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10ee5b94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a10ee5b94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a10ee5b94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5403d07c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403d07c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5403d07c7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403d07c7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5403d07c7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403d07c7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a688d2c9d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a688d2c9d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D5156"/>
                </a:solidFill>
                <a:highlight>
                  <a:srgbClr val="FFFFFF"/>
                </a:highlight>
                <a:latin typeface="Roboto"/>
                <a:ea typeface="Roboto"/>
                <a:cs typeface="Roboto"/>
                <a:sym typeface="Roboto"/>
              </a:rPr>
              <a:t>To understand this transformation of 3d coordinates into 3D images, let’s talk about something simpler - 2D. This can be done using this concept of pixelization</a:t>
            </a:r>
            <a:endParaRPr sz="1050">
              <a:solidFill>
                <a:srgbClr val="4D515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D515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4D5156"/>
                </a:solidFill>
                <a:highlight>
                  <a:srgbClr val="FFFFFF"/>
                </a:highlight>
                <a:latin typeface="Roboto"/>
                <a:ea typeface="Roboto"/>
                <a:cs typeface="Roboto"/>
                <a:sym typeface="Roboto"/>
              </a:rPr>
              <a:t>Modified National Institute of Standards and Technology or Modified NIST or MNIST Database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a688d2c9d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a688d2c9d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688d2c9d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688d2c9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f5e570e2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f5e570e2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we are not interested in the full protein structure. We are interested in whether subparts of the protein are involved in interaction. Such subparts are described using the concept of surfacelets.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Very rarely &gt;1 atoms (&lt;0.5%). At most 2 - but again, a fairly rare event.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6a7a3852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a6a7a3852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a6a7a3852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a6a7a3852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6a7a3852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6a7a3852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8.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8.png"/><Relationship Id="rId5" Type="http://schemas.openxmlformats.org/officeDocument/2006/relationships/image" Target="../media/image19.png"/><Relationship Id="rId6"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9.png"/><Relationship Id="rId5"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841925"/>
            <a:ext cx="8520600" cy="149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900"/>
              <a:t>Predicting Protein-Protein </a:t>
            </a:r>
            <a:r>
              <a:rPr lang="en" sz="2900"/>
              <a:t>Interface</a:t>
            </a:r>
            <a:r>
              <a:rPr lang="en" sz="2900"/>
              <a:t> Using 3D-CNN</a:t>
            </a:r>
            <a:endParaRPr sz="2900"/>
          </a:p>
          <a:p>
            <a:pPr indent="0" lvl="0" marL="0" rtl="0" algn="ctr">
              <a:spcBef>
                <a:spcPts val="0"/>
              </a:spcBef>
              <a:spcAft>
                <a:spcPts val="0"/>
              </a:spcAft>
              <a:buNone/>
            </a:pPr>
            <a:r>
              <a:t/>
            </a:r>
            <a:endParaRPr sz="2900"/>
          </a:p>
          <a:p>
            <a:pPr indent="0" lvl="0" marL="0" rtl="0" algn="ctr">
              <a:spcBef>
                <a:spcPts val="0"/>
              </a:spcBef>
              <a:spcAft>
                <a:spcPts val="0"/>
              </a:spcAft>
              <a:buNone/>
            </a:pPr>
            <a:r>
              <a:rPr lang="en" sz="2000"/>
              <a:t>(Flexible </a:t>
            </a:r>
            <a:r>
              <a:rPr lang="en" sz="2000"/>
              <a:t>3D</a:t>
            </a:r>
            <a:r>
              <a:rPr lang="en" sz="2000"/>
              <a:t> Jigsaw Puzzle)</a:t>
            </a:r>
            <a:endParaRPr sz="2000"/>
          </a:p>
        </p:txBody>
      </p:sp>
      <p:sp>
        <p:nvSpPr>
          <p:cNvPr id="55" name="Google Shape;55;p13"/>
          <p:cNvSpPr txBox="1"/>
          <p:nvPr>
            <p:ph idx="1" type="subTitle"/>
          </p:nvPr>
        </p:nvSpPr>
        <p:spPr>
          <a:xfrm>
            <a:off x="311700" y="2834125"/>
            <a:ext cx="8520600" cy="149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Gundeep Singh</a:t>
            </a:r>
            <a:endParaRPr sz="2000"/>
          </a:p>
          <a:p>
            <a:pPr indent="0" lvl="0" marL="0" rtl="0" algn="ctr">
              <a:spcBef>
                <a:spcPts val="0"/>
              </a:spcBef>
              <a:spcAft>
                <a:spcPts val="0"/>
              </a:spcAft>
              <a:buNone/>
            </a:pPr>
            <a:r>
              <a:rPr lang="en" sz="2000"/>
              <a:t>Biophysics Field</a:t>
            </a:r>
            <a:endParaRPr sz="2000"/>
          </a:p>
          <a:p>
            <a:pPr indent="0" lvl="0" marL="0" rtl="0" algn="ctr">
              <a:spcBef>
                <a:spcPts val="0"/>
              </a:spcBef>
              <a:spcAft>
                <a:spcPts val="0"/>
              </a:spcAft>
              <a:buNone/>
            </a:pPr>
            <a:r>
              <a:rPr lang="en" sz="2000"/>
              <a:t>Nov 9, 2020</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rPr lang="en" sz="2000"/>
              <a:t>Rotation Talk</a:t>
            </a:r>
            <a:endParaRPr sz="2000"/>
          </a:p>
          <a:p>
            <a:pPr indent="0" lvl="0" marL="0" rtl="0" algn="ctr">
              <a:spcBef>
                <a:spcPts val="0"/>
              </a:spcBef>
              <a:spcAft>
                <a:spcPts val="0"/>
              </a:spcAft>
              <a:buNone/>
            </a:pPr>
            <a:r>
              <a:rPr lang="en" sz="2000"/>
              <a:t>Yu Lab</a:t>
            </a:r>
            <a:endParaRPr sz="2000"/>
          </a:p>
        </p:txBody>
      </p:sp>
      <p:pic>
        <p:nvPicPr>
          <p:cNvPr id="56" name="Google Shape;56;p13"/>
          <p:cNvPicPr preferRelativeResize="0"/>
          <p:nvPr/>
        </p:nvPicPr>
        <p:blipFill rotWithShape="1">
          <a:blip r:embed="rId3">
            <a:alphaModFix/>
          </a:blip>
          <a:srcRect b="0" l="0" r="36479" t="0"/>
          <a:stretch/>
        </p:blipFill>
        <p:spPr>
          <a:xfrm>
            <a:off x="6571612" y="2366475"/>
            <a:ext cx="2214850" cy="1376375"/>
          </a:xfrm>
          <a:prstGeom prst="rect">
            <a:avLst/>
          </a:prstGeom>
          <a:noFill/>
          <a:ln>
            <a:noFill/>
          </a:ln>
        </p:spPr>
      </p:pic>
      <p:pic>
        <p:nvPicPr>
          <p:cNvPr id="57" name="Google Shape;57;p13"/>
          <p:cNvPicPr preferRelativeResize="0"/>
          <p:nvPr/>
        </p:nvPicPr>
        <p:blipFill rotWithShape="1">
          <a:blip r:embed="rId3">
            <a:alphaModFix/>
          </a:blip>
          <a:srcRect b="11169" l="65032" r="0" t="13255"/>
          <a:stretch/>
        </p:blipFill>
        <p:spPr>
          <a:xfrm>
            <a:off x="6963700" y="3492625"/>
            <a:ext cx="1430674" cy="1220575"/>
          </a:xfrm>
          <a:prstGeom prst="rect">
            <a:avLst/>
          </a:prstGeom>
          <a:noFill/>
          <a:ln>
            <a:noFill/>
          </a:ln>
        </p:spPr>
      </p:pic>
      <p:pic>
        <p:nvPicPr>
          <p:cNvPr id="58" name="Google Shape;58;p13"/>
          <p:cNvPicPr preferRelativeResize="0"/>
          <p:nvPr/>
        </p:nvPicPr>
        <p:blipFill rotWithShape="1">
          <a:blip r:embed="rId4">
            <a:alphaModFix/>
          </a:blip>
          <a:srcRect b="13493" l="26730" r="27395" t="12689"/>
          <a:stretch/>
        </p:blipFill>
        <p:spPr>
          <a:xfrm>
            <a:off x="21455" y="2559525"/>
            <a:ext cx="2781619" cy="22172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idx="1" type="body"/>
          </p:nvPr>
        </p:nvSpPr>
        <p:spPr>
          <a:xfrm>
            <a:off x="301900" y="1285875"/>
            <a:ext cx="4100400" cy="34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residues R</a:t>
            </a:r>
            <a:r>
              <a:rPr baseline="-25000" lang="en"/>
              <a:t>1</a:t>
            </a:r>
            <a:r>
              <a:rPr lang="en"/>
              <a:t> from protein P</a:t>
            </a:r>
            <a:r>
              <a:rPr baseline="-25000" lang="en"/>
              <a:t>1</a:t>
            </a:r>
            <a:r>
              <a:rPr lang="en"/>
              <a:t> and R</a:t>
            </a:r>
            <a:r>
              <a:rPr baseline="-25000" lang="en"/>
              <a:t>2</a:t>
            </a:r>
            <a:r>
              <a:rPr lang="en"/>
              <a:t> from protein P</a:t>
            </a:r>
            <a:r>
              <a:rPr baseline="-25000" lang="en"/>
              <a:t>2</a:t>
            </a:r>
            <a:r>
              <a:rPr lang="en"/>
              <a:t> are said to be in an interacting pair if:</a:t>
            </a:r>
            <a:endParaRPr/>
          </a:p>
          <a:p>
            <a:pPr indent="0" lvl="0" marL="0" rtl="0" algn="l">
              <a:spcBef>
                <a:spcPts val="1600"/>
              </a:spcBef>
              <a:spcAft>
                <a:spcPts val="1600"/>
              </a:spcAft>
              <a:buNone/>
            </a:pPr>
            <a:r>
              <a:rPr lang="en"/>
              <a:t>At least one atom of R</a:t>
            </a:r>
            <a:r>
              <a:rPr baseline="-25000" lang="en"/>
              <a:t>1</a:t>
            </a:r>
            <a:r>
              <a:rPr lang="en"/>
              <a:t> is &lt; 6 Å from an atom of R</a:t>
            </a:r>
            <a:r>
              <a:rPr baseline="-25000" lang="en"/>
              <a:t>2</a:t>
            </a:r>
            <a:r>
              <a:rPr lang="en"/>
              <a:t>.</a:t>
            </a:r>
            <a:endParaRPr/>
          </a:p>
        </p:txBody>
      </p:sp>
      <p:pic>
        <p:nvPicPr>
          <p:cNvPr id="139" name="Google Shape;139;p22"/>
          <p:cNvPicPr preferRelativeResize="0"/>
          <p:nvPr/>
        </p:nvPicPr>
        <p:blipFill>
          <a:blip r:embed="rId3">
            <a:alphaModFix/>
          </a:blip>
          <a:stretch>
            <a:fillRect/>
          </a:stretch>
        </p:blipFill>
        <p:spPr>
          <a:xfrm>
            <a:off x="4402298" y="405650"/>
            <a:ext cx="4409608" cy="4332175"/>
          </a:xfrm>
          <a:prstGeom prst="rect">
            <a:avLst/>
          </a:prstGeom>
          <a:noFill/>
          <a:ln>
            <a:noFill/>
          </a:ln>
        </p:spPr>
      </p:pic>
      <p:sp>
        <p:nvSpPr>
          <p:cNvPr id="140" name="Google Shape;140;p22"/>
          <p:cNvSpPr txBox="1"/>
          <p:nvPr>
            <p:ph type="title"/>
          </p:nvPr>
        </p:nvSpPr>
        <p:spPr>
          <a:xfrm>
            <a:off x="301899" y="565550"/>
            <a:ext cx="3785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Pairwise Interaction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p:nvPr/>
        </p:nvSpPr>
        <p:spPr>
          <a:xfrm>
            <a:off x="1947525" y="872550"/>
            <a:ext cx="2438400" cy="4117500"/>
          </a:xfrm>
          <a:prstGeom prst="rect">
            <a:avLst/>
          </a:prstGeom>
          <a:noFill/>
          <a:ln cap="flat" cmpd="sng" w="19050">
            <a:solidFill>
              <a:srgbClr val="00F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txBox="1"/>
          <p:nvPr>
            <p:ph idx="1" type="body"/>
          </p:nvPr>
        </p:nvSpPr>
        <p:spPr>
          <a:xfrm>
            <a:off x="301899" y="1847200"/>
            <a:ext cx="524700" cy="2877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7" name="Google Shape;147;p23"/>
          <p:cNvPicPr preferRelativeResize="0"/>
          <p:nvPr/>
        </p:nvPicPr>
        <p:blipFill>
          <a:blip r:embed="rId3">
            <a:alphaModFix/>
          </a:blip>
          <a:stretch>
            <a:fillRect/>
          </a:stretch>
        </p:blipFill>
        <p:spPr>
          <a:xfrm>
            <a:off x="4402298" y="405650"/>
            <a:ext cx="4409608" cy="4332175"/>
          </a:xfrm>
          <a:prstGeom prst="rect">
            <a:avLst/>
          </a:prstGeom>
          <a:noFill/>
          <a:ln>
            <a:noFill/>
          </a:ln>
        </p:spPr>
      </p:pic>
      <p:pic>
        <p:nvPicPr>
          <p:cNvPr id="148" name="Google Shape;148;p23"/>
          <p:cNvPicPr preferRelativeResize="0"/>
          <p:nvPr/>
        </p:nvPicPr>
        <p:blipFill>
          <a:blip r:embed="rId4">
            <a:alphaModFix/>
          </a:blip>
          <a:stretch>
            <a:fillRect/>
          </a:stretch>
        </p:blipFill>
        <p:spPr>
          <a:xfrm>
            <a:off x="1947525" y="2817695"/>
            <a:ext cx="2395875" cy="2172400"/>
          </a:xfrm>
          <a:prstGeom prst="rect">
            <a:avLst/>
          </a:prstGeom>
          <a:noFill/>
          <a:ln>
            <a:noFill/>
          </a:ln>
        </p:spPr>
      </p:pic>
      <p:pic>
        <p:nvPicPr>
          <p:cNvPr id="149" name="Google Shape;149;p23"/>
          <p:cNvPicPr preferRelativeResize="0"/>
          <p:nvPr/>
        </p:nvPicPr>
        <p:blipFill rotWithShape="1">
          <a:blip r:embed="rId5">
            <a:alphaModFix/>
          </a:blip>
          <a:srcRect b="0" l="0" r="0" t="5571"/>
          <a:stretch/>
        </p:blipFill>
        <p:spPr>
          <a:xfrm>
            <a:off x="1947525" y="933800"/>
            <a:ext cx="2395875" cy="2051300"/>
          </a:xfrm>
          <a:prstGeom prst="rect">
            <a:avLst/>
          </a:prstGeom>
          <a:noFill/>
          <a:ln>
            <a:noFill/>
          </a:ln>
        </p:spPr>
      </p:pic>
      <p:sp>
        <p:nvSpPr>
          <p:cNvPr id="150" name="Google Shape;150;p23"/>
          <p:cNvSpPr/>
          <p:nvPr/>
        </p:nvSpPr>
        <p:spPr>
          <a:xfrm>
            <a:off x="6368150" y="2433900"/>
            <a:ext cx="160200" cy="275700"/>
          </a:xfrm>
          <a:prstGeom prst="rect">
            <a:avLst/>
          </a:prstGeom>
          <a:noFill/>
          <a:ln cap="flat" cmpd="sng" w="19050">
            <a:solidFill>
              <a:srgbClr val="00F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23"/>
          <p:cNvCxnSpPr>
            <a:endCxn id="150" idx="0"/>
          </p:cNvCxnSpPr>
          <p:nvPr/>
        </p:nvCxnSpPr>
        <p:spPr>
          <a:xfrm>
            <a:off x="4377950" y="872400"/>
            <a:ext cx="2070300" cy="1561500"/>
          </a:xfrm>
          <a:prstGeom prst="straightConnector1">
            <a:avLst/>
          </a:prstGeom>
          <a:noFill/>
          <a:ln cap="flat" cmpd="sng" w="19050">
            <a:solidFill>
              <a:srgbClr val="00F300"/>
            </a:solidFill>
            <a:prstDash val="solid"/>
            <a:round/>
            <a:headEnd len="med" w="med" type="none"/>
            <a:tailEnd len="med" w="med" type="none"/>
          </a:ln>
        </p:spPr>
      </p:cxnSp>
      <p:cxnSp>
        <p:nvCxnSpPr>
          <p:cNvPr id="152" name="Google Shape;152;p23"/>
          <p:cNvCxnSpPr>
            <a:endCxn id="150" idx="2"/>
          </p:cNvCxnSpPr>
          <p:nvPr/>
        </p:nvCxnSpPr>
        <p:spPr>
          <a:xfrm flipH="1" rot="10800000">
            <a:off x="4408850" y="2709600"/>
            <a:ext cx="2039400" cy="2280900"/>
          </a:xfrm>
          <a:prstGeom prst="straightConnector1">
            <a:avLst/>
          </a:prstGeom>
          <a:noFill/>
          <a:ln cap="flat" cmpd="sng" w="19050">
            <a:solidFill>
              <a:srgbClr val="00F300"/>
            </a:solidFill>
            <a:prstDash val="solid"/>
            <a:round/>
            <a:headEnd len="med" w="med" type="none"/>
            <a:tailEnd len="med" w="med" type="none"/>
          </a:ln>
        </p:spPr>
      </p:cxnSp>
      <p:sp>
        <p:nvSpPr>
          <p:cNvPr id="153" name="Google Shape;153;p23"/>
          <p:cNvSpPr txBox="1"/>
          <p:nvPr/>
        </p:nvSpPr>
        <p:spPr>
          <a:xfrm>
            <a:off x="5148975" y="4734975"/>
            <a:ext cx="40194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Key for Atom Labels: 0=‘C’, 1=‘N’, 2=‘O’, 3=‘S’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4"/>
          <p:cNvPicPr preferRelativeResize="0"/>
          <p:nvPr/>
        </p:nvPicPr>
        <p:blipFill>
          <a:blip r:embed="rId3">
            <a:alphaModFix/>
          </a:blip>
          <a:stretch>
            <a:fillRect/>
          </a:stretch>
        </p:blipFill>
        <p:spPr>
          <a:xfrm>
            <a:off x="245575" y="405663"/>
            <a:ext cx="4471932" cy="4332175"/>
          </a:xfrm>
          <a:prstGeom prst="rect">
            <a:avLst/>
          </a:prstGeom>
          <a:noFill/>
          <a:ln>
            <a:noFill/>
          </a:ln>
        </p:spPr>
      </p:pic>
      <p:pic>
        <p:nvPicPr>
          <p:cNvPr id="159" name="Google Shape;159;p24"/>
          <p:cNvPicPr preferRelativeResize="0"/>
          <p:nvPr/>
        </p:nvPicPr>
        <p:blipFill>
          <a:blip r:embed="rId4">
            <a:alphaModFix/>
          </a:blip>
          <a:stretch>
            <a:fillRect/>
          </a:stretch>
        </p:blipFill>
        <p:spPr>
          <a:xfrm>
            <a:off x="4880250" y="521225"/>
            <a:ext cx="2395875" cy="2054386"/>
          </a:xfrm>
          <a:prstGeom prst="rect">
            <a:avLst/>
          </a:prstGeom>
          <a:noFill/>
          <a:ln>
            <a:noFill/>
          </a:ln>
        </p:spPr>
      </p:pic>
      <p:pic>
        <p:nvPicPr>
          <p:cNvPr id="160" name="Google Shape;160;p24"/>
          <p:cNvPicPr preferRelativeResize="0"/>
          <p:nvPr/>
        </p:nvPicPr>
        <p:blipFill>
          <a:blip r:embed="rId5">
            <a:alphaModFix/>
          </a:blip>
          <a:stretch>
            <a:fillRect/>
          </a:stretch>
        </p:blipFill>
        <p:spPr>
          <a:xfrm>
            <a:off x="4866100" y="2572125"/>
            <a:ext cx="2395875" cy="2054383"/>
          </a:xfrm>
          <a:prstGeom prst="rect">
            <a:avLst/>
          </a:prstGeom>
          <a:noFill/>
          <a:ln>
            <a:noFill/>
          </a:ln>
        </p:spPr>
      </p:pic>
      <p:sp>
        <p:nvSpPr>
          <p:cNvPr id="161" name="Google Shape;161;p24"/>
          <p:cNvSpPr/>
          <p:nvPr/>
        </p:nvSpPr>
        <p:spPr>
          <a:xfrm rot="10800000">
            <a:off x="4851950" y="568050"/>
            <a:ext cx="2438400" cy="4117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p:nvPr/>
        </p:nvSpPr>
        <p:spPr>
          <a:xfrm rot="10800000">
            <a:off x="2906400" y="2280975"/>
            <a:ext cx="507300" cy="810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 name="Google Shape;163;p24"/>
          <p:cNvCxnSpPr>
            <a:endCxn id="162" idx="2"/>
          </p:cNvCxnSpPr>
          <p:nvPr/>
        </p:nvCxnSpPr>
        <p:spPr>
          <a:xfrm flipH="1">
            <a:off x="3160050" y="566475"/>
            <a:ext cx="1692600" cy="1714500"/>
          </a:xfrm>
          <a:prstGeom prst="straightConnector1">
            <a:avLst/>
          </a:prstGeom>
          <a:noFill/>
          <a:ln cap="flat" cmpd="sng" w="19050">
            <a:solidFill>
              <a:srgbClr val="FF0000"/>
            </a:solidFill>
            <a:prstDash val="solid"/>
            <a:round/>
            <a:headEnd len="med" w="med" type="none"/>
            <a:tailEnd len="med" w="med" type="none"/>
          </a:ln>
        </p:spPr>
      </p:cxnSp>
      <p:cxnSp>
        <p:nvCxnSpPr>
          <p:cNvPr id="164" name="Google Shape;164;p24"/>
          <p:cNvCxnSpPr>
            <a:endCxn id="162" idx="0"/>
          </p:cNvCxnSpPr>
          <p:nvPr/>
        </p:nvCxnSpPr>
        <p:spPr>
          <a:xfrm rot="10800000">
            <a:off x="3160050" y="3091875"/>
            <a:ext cx="1707900" cy="1577100"/>
          </a:xfrm>
          <a:prstGeom prst="straightConnector1">
            <a:avLst/>
          </a:prstGeom>
          <a:noFill/>
          <a:ln cap="flat" cmpd="sng" w="19050">
            <a:solidFill>
              <a:srgbClr val="FF0000"/>
            </a:solidFill>
            <a:prstDash val="solid"/>
            <a:round/>
            <a:headEnd len="med" w="med" type="none"/>
            <a:tailEnd len="med" w="med" type="none"/>
          </a:ln>
        </p:spPr>
      </p:cxnSp>
      <p:sp>
        <p:nvSpPr>
          <p:cNvPr id="165" name="Google Shape;165;p24"/>
          <p:cNvSpPr txBox="1"/>
          <p:nvPr/>
        </p:nvSpPr>
        <p:spPr>
          <a:xfrm>
            <a:off x="5148975" y="4734975"/>
            <a:ext cx="40194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Key for Atom Labels: 0=‘C’, 1=‘N’, 2=‘O’, 3=‘S’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5"/>
          <p:cNvPicPr preferRelativeResize="0"/>
          <p:nvPr/>
        </p:nvPicPr>
        <p:blipFill>
          <a:blip r:embed="rId3">
            <a:alphaModFix/>
          </a:blip>
          <a:stretch>
            <a:fillRect/>
          </a:stretch>
        </p:blipFill>
        <p:spPr>
          <a:xfrm>
            <a:off x="-76825" y="555778"/>
            <a:ext cx="3337400" cy="3747902"/>
          </a:xfrm>
          <a:prstGeom prst="rect">
            <a:avLst/>
          </a:prstGeom>
          <a:noFill/>
          <a:ln>
            <a:noFill/>
          </a:ln>
        </p:spPr>
      </p:pic>
      <p:pic>
        <p:nvPicPr>
          <p:cNvPr id="171" name="Google Shape;171;p25"/>
          <p:cNvPicPr preferRelativeResize="0"/>
          <p:nvPr/>
        </p:nvPicPr>
        <p:blipFill>
          <a:blip r:embed="rId4">
            <a:alphaModFix/>
          </a:blip>
          <a:stretch>
            <a:fillRect/>
          </a:stretch>
        </p:blipFill>
        <p:spPr>
          <a:xfrm>
            <a:off x="3382030" y="655755"/>
            <a:ext cx="1788040" cy="1777313"/>
          </a:xfrm>
          <a:prstGeom prst="rect">
            <a:avLst/>
          </a:prstGeom>
          <a:noFill/>
          <a:ln>
            <a:noFill/>
          </a:ln>
        </p:spPr>
      </p:pic>
      <p:pic>
        <p:nvPicPr>
          <p:cNvPr id="172" name="Google Shape;172;p25"/>
          <p:cNvPicPr preferRelativeResize="0"/>
          <p:nvPr/>
        </p:nvPicPr>
        <p:blipFill>
          <a:blip r:embed="rId5">
            <a:alphaModFix/>
          </a:blip>
          <a:stretch>
            <a:fillRect/>
          </a:stretch>
        </p:blipFill>
        <p:spPr>
          <a:xfrm>
            <a:off x="3371470" y="2430054"/>
            <a:ext cx="1788040" cy="1777311"/>
          </a:xfrm>
          <a:prstGeom prst="rect">
            <a:avLst/>
          </a:prstGeom>
          <a:noFill/>
          <a:ln>
            <a:noFill/>
          </a:ln>
        </p:spPr>
      </p:pic>
      <p:sp>
        <p:nvSpPr>
          <p:cNvPr id="173" name="Google Shape;173;p25"/>
          <p:cNvSpPr/>
          <p:nvPr/>
        </p:nvSpPr>
        <p:spPr>
          <a:xfrm rot="10800000">
            <a:off x="3360587" y="696245"/>
            <a:ext cx="1820100" cy="3562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rot="10800000">
            <a:off x="1908945" y="2178306"/>
            <a:ext cx="378600" cy="70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 name="Google Shape;175;p25"/>
          <p:cNvCxnSpPr>
            <a:endCxn id="174" idx="2"/>
          </p:cNvCxnSpPr>
          <p:nvPr/>
        </p:nvCxnSpPr>
        <p:spPr>
          <a:xfrm flipH="1">
            <a:off x="2098245" y="694806"/>
            <a:ext cx="1263000" cy="1483500"/>
          </a:xfrm>
          <a:prstGeom prst="straightConnector1">
            <a:avLst/>
          </a:prstGeom>
          <a:noFill/>
          <a:ln cap="flat" cmpd="sng" w="19050">
            <a:solidFill>
              <a:srgbClr val="FF0000"/>
            </a:solidFill>
            <a:prstDash val="solid"/>
            <a:round/>
            <a:headEnd len="med" w="med" type="none"/>
            <a:tailEnd len="med" w="med" type="none"/>
          </a:ln>
        </p:spPr>
      </p:cxnSp>
      <p:cxnSp>
        <p:nvCxnSpPr>
          <p:cNvPr id="176" name="Google Shape;176;p25"/>
          <p:cNvCxnSpPr>
            <a:endCxn id="174" idx="0"/>
          </p:cNvCxnSpPr>
          <p:nvPr/>
        </p:nvCxnSpPr>
        <p:spPr>
          <a:xfrm rot="10800000">
            <a:off x="2098245" y="2879706"/>
            <a:ext cx="1274700" cy="1364700"/>
          </a:xfrm>
          <a:prstGeom prst="straightConnector1">
            <a:avLst/>
          </a:prstGeom>
          <a:noFill/>
          <a:ln cap="flat" cmpd="sng" w="19050">
            <a:solidFill>
              <a:srgbClr val="FF0000"/>
            </a:solidFill>
            <a:prstDash val="solid"/>
            <a:round/>
            <a:headEnd len="med" w="med" type="none"/>
            <a:tailEnd len="med" w="med" type="none"/>
          </a:ln>
        </p:spPr>
      </p:cxnSp>
      <p:pic>
        <p:nvPicPr>
          <p:cNvPr id="177" name="Google Shape;177;p25"/>
          <p:cNvPicPr preferRelativeResize="0"/>
          <p:nvPr/>
        </p:nvPicPr>
        <p:blipFill rotWithShape="1">
          <a:blip r:embed="rId6">
            <a:alphaModFix/>
          </a:blip>
          <a:srcRect b="0" l="27557" r="0" t="0"/>
          <a:stretch/>
        </p:blipFill>
        <p:spPr>
          <a:xfrm>
            <a:off x="5420467" y="214950"/>
            <a:ext cx="3868532" cy="4429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311700" y="445025"/>
            <a:ext cx="383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Architecture</a:t>
            </a:r>
            <a:endParaRPr/>
          </a:p>
        </p:txBody>
      </p:sp>
      <p:sp>
        <p:nvSpPr>
          <p:cNvPr id="183" name="Google Shape;183;p26"/>
          <p:cNvSpPr txBox="1"/>
          <p:nvPr>
            <p:ph idx="1" type="body"/>
          </p:nvPr>
        </p:nvSpPr>
        <p:spPr>
          <a:xfrm>
            <a:off x="311700" y="1152475"/>
            <a:ext cx="2877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Siamese Atomic Surfacelet Network (SASNet)</a:t>
            </a:r>
            <a:endParaRPr/>
          </a:p>
          <a:p>
            <a:pPr indent="0" lvl="0" marL="0" rtl="0" algn="l">
              <a:spcBef>
                <a:spcPts val="1600"/>
              </a:spcBef>
              <a:spcAft>
                <a:spcPts val="0"/>
              </a:spcAft>
              <a:buNone/>
            </a:pPr>
            <a:r>
              <a:rPr lang="en"/>
              <a:t>Struc: Pair of inputs provided in two parallel CNN branches with ‘shared’ weights.</a:t>
            </a:r>
            <a:endParaRPr/>
          </a:p>
          <a:p>
            <a:pPr indent="0" lvl="0" marL="0" rtl="0" algn="l">
              <a:spcBef>
                <a:spcPts val="1600"/>
              </a:spcBef>
              <a:spcAft>
                <a:spcPts val="0"/>
              </a:spcAft>
              <a:buNone/>
            </a:pPr>
            <a:r>
              <a:rPr lang="en"/>
              <a:t>Final encoded layers are concatenated together to make prediction.</a:t>
            </a:r>
            <a:endParaRPr/>
          </a:p>
          <a:p>
            <a:pPr indent="0" lvl="0" marL="0" rtl="0" algn="l">
              <a:spcBef>
                <a:spcPts val="1600"/>
              </a:spcBef>
              <a:spcAft>
                <a:spcPts val="1600"/>
              </a:spcAft>
              <a:buNone/>
            </a:pPr>
            <a:r>
              <a:t/>
            </a:r>
            <a:endParaRPr/>
          </a:p>
        </p:txBody>
      </p:sp>
      <p:pic>
        <p:nvPicPr>
          <p:cNvPr id="184" name="Google Shape;184;p26"/>
          <p:cNvPicPr preferRelativeResize="0"/>
          <p:nvPr/>
        </p:nvPicPr>
        <p:blipFill>
          <a:blip r:embed="rId3">
            <a:alphaModFix/>
          </a:blip>
          <a:stretch>
            <a:fillRect/>
          </a:stretch>
        </p:blipFill>
        <p:spPr>
          <a:xfrm>
            <a:off x="3189150" y="222512"/>
            <a:ext cx="5643151" cy="4698476"/>
          </a:xfrm>
          <a:prstGeom prst="rect">
            <a:avLst/>
          </a:prstGeom>
          <a:noFill/>
          <a:ln>
            <a:noFill/>
          </a:ln>
        </p:spPr>
      </p:pic>
      <p:pic>
        <p:nvPicPr>
          <p:cNvPr id="185" name="Google Shape;185;p26"/>
          <p:cNvPicPr preferRelativeResize="0"/>
          <p:nvPr/>
        </p:nvPicPr>
        <p:blipFill>
          <a:blip r:embed="rId4">
            <a:alphaModFix/>
          </a:blip>
          <a:stretch>
            <a:fillRect/>
          </a:stretch>
        </p:blipFill>
        <p:spPr>
          <a:xfrm>
            <a:off x="8281298" y="2663681"/>
            <a:ext cx="241175" cy="241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7"/>
          <p:cNvPicPr preferRelativeResize="0"/>
          <p:nvPr/>
        </p:nvPicPr>
        <p:blipFill>
          <a:blip r:embed="rId3">
            <a:alphaModFix/>
          </a:blip>
          <a:stretch>
            <a:fillRect/>
          </a:stretch>
        </p:blipFill>
        <p:spPr>
          <a:xfrm>
            <a:off x="3189150" y="222500"/>
            <a:ext cx="5643151" cy="4642824"/>
          </a:xfrm>
          <a:prstGeom prst="rect">
            <a:avLst/>
          </a:prstGeom>
          <a:noFill/>
          <a:ln>
            <a:noFill/>
          </a:ln>
        </p:spPr>
      </p:pic>
      <p:pic>
        <p:nvPicPr>
          <p:cNvPr id="191" name="Google Shape;191;p27"/>
          <p:cNvPicPr preferRelativeResize="0"/>
          <p:nvPr/>
        </p:nvPicPr>
        <p:blipFill>
          <a:blip r:embed="rId4">
            <a:alphaModFix/>
          </a:blip>
          <a:stretch>
            <a:fillRect/>
          </a:stretch>
        </p:blipFill>
        <p:spPr>
          <a:xfrm>
            <a:off x="8246000" y="2663888"/>
            <a:ext cx="241174" cy="241174"/>
          </a:xfrm>
          <a:prstGeom prst="rect">
            <a:avLst/>
          </a:prstGeom>
          <a:noFill/>
          <a:ln>
            <a:noFill/>
          </a:ln>
        </p:spPr>
      </p:pic>
      <p:sp>
        <p:nvSpPr>
          <p:cNvPr id="192" name="Google Shape;192;p27"/>
          <p:cNvSpPr txBox="1"/>
          <p:nvPr>
            <p:ph type="title"/>
          </p:nvPr>
        </p:nvSpPr>
        <p:spPr>
          <a:xfrm>
            <a:off x="311700" y="445025"/>
            <a:ext cx="383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Architecture</a:t>
            </a:r>
            <a:endParaRPr/>
          </a:p>
        </p:txBody>
      </p:sp>
      <p:sp>
        <p:nvSpPr>
          <p:cNvPr id="193" name="Google Shape;193;p27"/>
          <p:cNvSpPr txBox="1"/>
          <p:nvPr>
            <p:ph idx="1" type="body"/>
          </p:nvPr>
        </p:nvSpPr>
        <p:spPr>
          <a:xfrm>
            <a:off x="311700" y="1152475"/>
            <a:ext cx="2877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Siamese Atomic Surfacelet Network (SASNet)</a:t>
            </a:r>
            <a:endParaRPr/>
          </a:p>
          <a:p>
            <a:pPr indent="0" lvl="0" marL="0" rtl="0" algn="l">
              <a:spcBef>
                <a:spcPts val="1600"/>
              </a:spcBef>
              <a:spcAft>
                <a:spcPts val="0"/>
              </a:spcAft>
              <a:buNone/>
            </a:pPr>
            <a:r>
              <a:rPr lang="en"/>
              <a:t>Struc: Pair of inputs provided in two parallel CNN branches with ‘shared’ weights.</a:t>
            </a:r>
            <a:endParaRPr/>
          </a:p>
          <a:p>
            <a:pPr indent="0" lvl="0" marL="0" rtl="0" algn="l">
              <a:spcBef>
                <a:spcPts val="1600"/>
              </a:spcBef>
              <a:spcAft>
                <a:spcPts val="0"/>
              </a:spcAft>
              <a:buNone/>
            </a:pPr>
            <a:r>
              <a:rPr lang="en"/>
              <a:t>Final encoded layers are concatenated together to make prediction.</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Data Properties</a:t>
            </a:r>
            <a:endParaRPr/>
          </a:p>
        </p:txBody>
      </p:sp>
      <p:graphicFrame>
        <p:nvGraphicFramePr>
          <p:cNvPr id="199" name="Google Shape;199;p28"/>
          <p:cNvGraphicFramePr/>
          <p:nvPr/>
        </p:nvGraphicFramePr>
        <p:xfrm>
          <a:off x="471600" y="1368350"/>
          <a:ext cx="3000000" cy="3000000"/>
        </p:xfrm>
        <a:graphic>
          <a:graphicData uri="http://schemas.openxmlformats.org/drawingml/2006/table">
            <a:tbl>
              <a:tblPr>
                <a:noFill/>
                <a:tableStyleId>{55B7A7A2-CBD6-4BE9-A22E-EAB8D64B703B}</a:tableStyleId>
              </a:tblPr>
              <a:tblGrid>
                <a:gridCol w="4770275"/>
                <a:gridCol w="1596750"/>
                <a:gridCol w="1596750"/>
              </a:tblGrid>
              <a:tr h="396200">
                <a:tc>
                  <a:txBody>
                    <a:bodyPr/>
                    <a:lstStyle/>
                    <a:p>
                      <a:pPr indent="0" lvl="0" marL="0" rtl="0" algn="ctr">
                        <a:spcBef>
                          <a:spcPts val="0"/>
                        </a:spcBef>
                        <a:spcAft>
                          <a:spcPts val="0"/>
                        </a:spcAft>
                        <a:buNone/>
                      </a:pPr>
                      <a:r>
                        <a:rPr lang="en"/>
                        <a:t>Total number of protein complexes structures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1,088</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Total number of </a:t>
                      </a:r>
                      <a:r>
                        <a:rPr lang="en">
                          <a:solidFill>
                            <a:srgbClr val="00F300"/>
                          </a:solidFill>
                        </a:rPr>
                        <a:t>positive </a:t>
                      </a:r>
                      <a:r>
                        <a:rPr lang="en">
                          <a:solidFill>
                            <a:schemeClr val="dk1"/>
                          </a:solidFill>
                        </a:rPr>
                        <a:t>voxelized </a:t>
                      </a:r>
                      <a:r>
                        <a:rPr lang="en"/>
                        <a:t>surfacelet pairs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80,187</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rowSpan="2">
                  <a:txBody>
                    <a:bodyPr/>
                    <a:lstStyle/>
                    <a:p>
                      <a:pPr indent="0" lvl="0" marL="0" rtl="0" algn="ctr">
                        <a:spcBef>
                          <a:spcPts val="0"/>
                        </a:spcBef>
                        <a:spcAft>
                          <a:spcPts val="0"/>
                        </a:spcAft>
                        <a:buNone/>
                      </a:pPr>
                      <a:r>
                        <a:rPr lang="en"/>
                        <a:t>Σ = 160,374 pairs</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96200">
                <a:tc>
                  <a:txBody>
                    <a:bodyPr/>
                    <a:lstStyle/>
                    <a:p>
                      <a:pPr indent="0" lvl="0" marL="0" rtl="0" algn="ctr">
                        <a:spcBef>
                          <a:spcPts val="0"/>
                        </a:spcBef>
                        <a:spcAft>
                          <a:spcPts val="0"/>
                        </a:spcAft>
                        <a:buClr>
                          <a:schemeClr val="dk1"/>
                        </a:buClr>
                        <a:buSzPts val="1100"/>
                        <a:buFont typeface="Arial"/>
                        <a:buNone/>
                      </a:pPr>
                      <a:r>
                        <a:rPr lang="en">
                          <a:solidFill>
                            <a:schemeClr val="dk1"/>
                          </a:solidFill>
                        </a:rPr>
                        <a:t>Total number of </a:t>
                      </a:r>
                      <a:r>
                        <a:rPr lang="en">
                          <a:solidFill>
                            <a:srgbClr val="FF0000"/>
                          </a:solidFill>
                        </a:rPr>
                        <a:t>negative </a:t>
                      </a:r>
                      <a:r>
                        <a:rPr lang="en">
                          <a:solidFill>
                            <a:schemeClr val="dk1"/>
                          </a:solidFill>
                        </a:rPr>
                        <a:t>voxelized surfacelet pairs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80,187</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vMerge="1"/>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Performance</a:t>
            </a:r>
            <a:endParaRPr/>
          </a:p>
        </p:txBody>
      </p:sp>
      <p:sp>
        <p:nvSpPr>
          <p:cNvPr id="205" name="Google Shape;205;p29"/>
          <p:cNvSpPr txBox="1"/>
          <p:nvPr>
            <p:ph idx="1" type="body"/>
          </p:nvPr>
        </p:nvSpPr>
        <p:spPr>
          <a:xfrm>
            <a:off x="311700" y="1152475"/>
            <a:ext cx="5199300" cy="15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Divide training set into: </a:t>
            </a:r>
            <a:endParaRPr sz="1700"/>
          </a:p>
          <a:p>
            <a:pPr indent="0" lvl="0" marL="0" rtl="0" algn="l">
              <a:spcBef>
                <a:spcPts val="1600"/>
              </a:spcBef>
              <a:spcAft>
                <a:spcPts val="0"/>
              </a:spcAft>
              <a:buNone/>
            </a:pPr>
            <a:r>
              <a:rPr lang="en" sz="1700"/>
              <a:t>Training: </a:t>
            </a:r>
            <a:r>
              <a:rPr lang="en" sz="1700"/>
              <a:t>80%, Validation: 10%, Testing: 10%</a:t>
            </a:r>
            <a:endParaRPr sz="1700"/>
          </a:p>
          <a:p>
            <a:pPr indent="0" lvl="0" marL="0" rtl="0" algn="l">
              <a:spcBef>
                <a:spcPts val="1600"/>
              </a:spcBef>
              <a:spcAft>
                <a:spcPts val="0"/>
              </a:spcAft>
              <a:buNone/>
            </a:pPr>
            <a:r>
              <a:rPr lang="en" sz="1700"/>
              <a:t>Testing Accuracy = 84.69%</a:t>
            </a:r>
            <a:endParaRPr sz="1700"/>
          </a:p>
          <a:p>
            <a:pPr indent="0" lvl="0" marL="0" rtl="0" algn="l">
              <a:spcBef>
                <a:spcPts val="1600"/>
              </a:spcBef>
              <a:spcAft>
                <a:spcPts val="0"/>
              </a:spcAft>
              <a:buNone/>
            </a:pPr>
            <a:r>
              <a:t/>
            </a:r>
            <a:endParaRPr sz="1700"/>
          </a:p>
          <a:p>
            <a:pPr indent="0" lvl="0" marL="0" rtl="0" algn="l">
              <a:spcBef>
                <a:spcPts val="1600"/>
              </a:spcBef>
              <a:spcAft>
                <a:spcPts val="1600"/>
              </a:spcAft>
              <a:buNone/>
            </a:pPr>
            <a:r>
              <a:t/>
            </a:r>
            <a:endParaRPr sz="1700"/>
          </a:p>
        </p:txBody>
      </p:sp>
      <p:pic>
        <p:nvPicPr>
          <p:cNvPr id="206" name="Google Shape;206;p29"/>
          <p:cNvPicPr preferRelativeResize="0"/>
          <p:nvPr/>
        </p:nvPicPr>
        <p:blipFill>
          <a:blip r:embed="rId3">
            <a:alphaModFix/>
          </a:blip>
          <a:stretch>
            <a:fillRect/>
          </a:stretch>
        </p:blipFill>
        <p:spPr>
          <a:xfrm>
            <a:off x="4859772" y="131775"/>
            <a:ext cx="3972525" cy="1568100"/>
          </a:xfrm>
          <a:prstGeom prst="rect">
            <a:avLst/>
          </a:prstGeom>
          <a:noFill/>
          <a:ln>
            <a:noFill/>
          </a:ln>
        </p:spPr>
      </p:pic>
      <p:sp>
        <p:nvSpPr>
          <p:cNvPr id="207" name="Google Shape;207;p29"/>
          <p:cNvSpPr txBox="1"/>
          <p:nvPr/>
        </p:nvSpPr>
        <p:spPr>
          <a:xfrm>
            <a:off x="4859738" y="1623325"/>
            <a:ext cx="3972600" cy="81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Cartoon schematic of BNI1 protein (blue) binding to actin (red). Notice how </a:t>
            </a:r>
            <a:r>
              <a:rPr lang="en">
                <a:solidFill>
                  <a:schemeClr val="dk1"/>
                </a:solidFill>
              </a:rPr>
              <a:t>BNI1 </a:t>
            </a:r>
            <a:r>
              <a:rPr lang="en"/>
              <a:t>opens up to improve its binding affinity to red. </a:t>
            </a:r>
            <a:endParaRPr/>
          </a:p>
        </p:txBody>
      </p:sp>
      <p:pic>
        <p:nvPicPr>
          <p:cNvPr id="208" name="Google Shape;208;p29"/>
          <p:cNvPicPr preferRelativeResize="0"/>
          <p:nvPr/>
        </p:nvPicPr>
        <p:blipFill rotWithShape="1">
          <a:blip r:embed="rId4">
            <a:alphaModFix/>
          </a:blip>
          <a:srcRect b="18307" l="33424" r="31945" t="13484"/>
          <a:stretch/>
        </p:blipFill>
        <p:spPr>
          <a:xfrm>
            <a:off x="5741825" y="2555175"/>
            <a:ext cx="2647424" cy="2008225"/>
          </a:xfrm>
          <a:prstGeom prst="rect">
            <a:avLst/>
          </a:prstGeom>
          <a:noFill/>
          <a:ln>
            <a:noFill/>
          </a:ln>
        </p:spPr>
      </p:pic>
      <p:pic>
        <p:nvPicPr>
          <p:cNvPr id="209" name="Google Shape;209;p29"/>
          <p:cNvPicPr preferRelativeResize="0"/>
          <p:nvPr/>
        </p:nvPicPr>
        <p:blipFill rotWithShape="1">
          <a:blip r:embed="rId5">
            <a:alphaModFix/>
          </a:blip>
          <a:srcRect b="13493" l="26730" r="27395" t="12689"/>
          <a:stretch/>
        </p:blipFill>
        <p:spPr>
          <a:xfrm>
            <a:off x="5607630" y="2526850"/>
            <a:ext cx="2781619" cy="2217276"/>
          </a:xfrm>
          <a:prstGeom prst="rect">
            <a:avLst/>
          </a:prstGeom>
          <a:noFill/>
          <a:ln>
            <a:noFill/>
          </a:ln>
        </p:spPr>
      </p:pic>
      <p:sp>
        <p:nvSpPr>
          <p:cNvPr id="210" name="Google Shape;210;p29"/>
          <p:cNvSpPr txBox="1"/>
          <p:nvPr>
            <p:ph idx="1" type="body"/>
          </p:nvPr>
        </p:nvSpPr>
        <p:spPr>
          <a:xfrm>
            <a:off x="311700" y="2676475"/>
            <a:ext cx="5199300" cy="247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More relevant performance evaluation:</a:t>
            </a:r>
            <a:endParaRPr sz="1700"/>
          </a:p>
          <a:p>
            <a:pPr indent="0" lvl="0" marL="0" rtl="0" algn="l">
              <a:spcBef>
                <a:spcPts val="1600"/>
              </a:spcBef>
              <a:spcAft>
                <a:spcPts val="0"/>
              </a:spcAft>
              <a:buNone/>
            </a:pPr>
            <a:r>
              <a:rPr lang="en" sz="1700"/>
              <a:t>Docking Benchmark 5 (DB5) dataset:</a:t>
            </a:r>
            <a:endParaRPr sz="1700"/>
          </a:p>
          <a:p>
            <a:pPr indent="0" lvl="0" marL="0" rtl="0" algn="l">
              <a:spcBef>
                <a:spcPts val="1600"/>
              </a:spcBef>
              <a:spcAft>
                <a:spcPts val="0"/>
              </a:spcAft>
              <a:buClr>
                <a:schemeClr val="dk1"/>
              </a:buClr>
              <a:buSzPts val="1100"/>
              <a:buFont typeface="Arial"/>
              <a:buNone/>
            </a:pPr>
            <a:r>
              <a:rPr lang="en" sz="1700"/>
              <a:t>Total Number of Complexes = 55 (of 230) </a:t>
            </a:r>
            <a:endParaRPr sz="1700"/>
          </a:p>
          <a:p>
            <a:pPr indent="0" lvl="0" marL="0" rtl="0" algn="l">
              <a:spcBef>
                <a:spcPts val="1600"/>
              </a:spcBef>
              <a:spcAft>
                <a:spcPts val="0"/>
              </a:spcAft>
              <a:buClr>
                <a:schemeClr val="dk1"/>
              </a:buClr>
              <a:buSzPts val="1100"/>
              <a:buFont typeface="Arial"/>
              <a:buNone/>
            </a:pPr>
            <a:r>
              <a:rPr lang="en" sz="1700"/>
              <a:t>Testing Accuracy on unbound proteins of DB5 = </a:t>
            </a:r>
            <a:r>
              <a:rPr lang="en" sz="1700" u="sng"/>
              <a:t>72.16%</a:t>
            </a:r>
            <a:endParaRPr sz="1700"/>
          </a:p>
          <a:p>
            <a:pPr indent="0" lvl="0" marL="0" rtl="0" algn="l">
              <a:spcBef>
                <a:spcPts val="1600"/>
              </a:spcBef>
              <a:spcAft>
                <a:spcPts val="0"/>
              </a:spcAft>
              <a:buNone/>
            </a:pPr>
            <a:r>
              <a:t/>
            </a:r>
            <a:endParaRPr sz="1700"/>
          </a:p>
          <a:p>
            <a:pPr indent="0" lvl="0" marL="0" rtl="0" algn="l">
              <a:spcBef>
                <a:spcPts val="1600"/>
              </a:spcBef>
              <a:spcAft>
                <a:spcPts val="1600"/>
              </a:spcAft>
              <a:buNone/>
            </a:pPr>
            <a:r>
              <a:t/>
            </a:r>
            <a:endParaRPr sz="1700"/>
          </a:p>
        </p:txBody>
      </p:sp>
      <p:sp>
        <p:nvSpPr>
          <p:cNvPr id="211" name="Google Shape;211;p29"/>
          <p:cNvSpPr txBox="1"/>
          <p:nvPr/>
        </p:nvSpPr>
        <p:spPr>
          <a:xfrm>
            <a:off x="5587425" y="4531175"/>
            <a:ext cx="2954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Chains of PDB ID 1FFW complex unbound and bound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0" st="0"/>
                                            </p:txEl>
                                          </p:spTgt>
                                        </p:tgtEl>
                                        <p:attrNameLst>
                                          <p:attrName>style.visibility</p:attrName>
                                        </p:attrNameLst>
                                      </p:cBhvr>
                                      <p:to>
                                        <p:strVal val="visible"/>
                                      </p:to>
                                    </p:set>
                                    <p:animEffect filter="fade" transition="in">
                                      <p:cBhvr>
                                        <p:cTn dur="1000"/>
                                        <p:tgtEl>
                                          <p:spTgt spid="2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1" st="1"/>
                                            </p:txEl>
                                          </p:spTgt>
                                        </p:tgtEl>
                                        <p:attrNameLst>
                                          <p:attrName>style.visibility</p:attrName>
                                        </p:attrNameLst>
                                      </p:cBhvr>
                                      <p:to>
                                        <p:strVal val="visible"/>
                                      </p:to>
                                    </p:set>
                                    <p:animEffect filter="fade" transition="in">
                                      <p:cBhvr>
                                        <p:cTn dur="1000"/>
                                        <p:tgtEl>
                                          <p:spTgt spid="2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2" st="2"/>
                                            </p:txEl>
                                          </p:spTgt>
                                        </p:tgtEl>
                                        <p:attrNameLst>
                                          <p:attrName>style.visibility</p:attrName>
                                        </p:attrNameLst>
                                      </p:cBhvr>
                                      <p:to>
                                        <p:strVal val="visible"/>
                                      </p:to>
                                    </p:set>
                                    <p:animEffect filter="fade" transition="in">
                                      <p:cBhvr>
                                        <p:cTn dur="1000"/>
                                        <p:tgtEl>
                                          <p:spTgt spid="2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3" st="3"/>
                                            </p:txEl>
                                          </p:spTgt>
                                        </p:tgtEl>
                                        <p:attrNameLst>
                                          <p:attrName>style.visibility</p:attrName>
                                        </p:attrNameLst>
                                      </p:cBhvr>
                                      <p:to>
                                        <p:strVal val="visible"/>
                                      </p:to>
                                    </p:set>
                                    <p:animEffect filter="fade" transition="in">
                                      <p:cBhvr>
                                        <p:cTn dur="1000"/>
                                        <p:tgtEl>
                                          <p:spTgt spid="2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4" st="4"/>
                                            </p:txEl>
                                          </p:spTgt>
                                        </p:tgtEl>
                                        <p:attrNameLst>
                                          <p:attrName>style.visibility</p:attrName>
                                        </p:attrNameLst>
                                      </p:cBhvr>
                                      <p:to>
                                        <p:strVal val="visible"/>
                                      </p:to>
                                    </p:set>
                                    <p:animEffect filter="fade" transition="in">
                                      <p:cBhvr>
                                        <p:cTn dur="1000"/>
                                        <p:tgtEl>
                                          <p:spTgt spid="2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8"/>
                                        </p:tgtEl>
                                      </p:cBhvr>
                                    </p:animEffect>
                                    <p:set>
                                      <p:cBhvr>
                                        <p:cTn dur="1" fill="hold">
                                          <p:stCondLst>
                                            <p:cond delay="1000"/>
                                          </p:stCondLst>
                                        </p:cTn>
                                        <p:tgtEl>
                                          <p:spTgt spid="20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Performance</a:t>
            </a:r>
            <a:endParaRPr/>
          </a:p>
        </p:txBody>
      </p:sp>
      <p:sp>
        <p:nvSpPr>
          <p:cNvPr id="217" name="Google Shape;217;p30"/>
          <p:cNvSpPr txBox="1"/>
          <p:nvPr>
            <p:ph idx="1" type="body"/>
          </p:nvPr>
        </p:nvSpPr>
        <p:spPr>
          <a:xfrm>
            <a:off x="311700" y="1152475"/>
            <a:ext cx="5199300" cy="15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Divide training set into: </a:t>
            </a:r>
            <a:endParaRPr sz="1700"/>
          </a:p>
          <a:p>
            <a:pPr indent="0" lvl="0" marL="0" rtl="0" algn="l">
              <a:spcBef>
                <a:spcPts val="1600"/>
              </a:spcBef>
              <a:spcAft>
                <a:spcPts val="0"/>
              </a:spcAft>
              <a:buNone/>
            </a:pPr>
            <a:r>
              <a:rPr lang="en" sz="1700"/>
              <a:t>Training: 80%, Validation: 10%, Testing: 10%</a:t>
            </a:r>
            <a:endParaRPr sz="1700"/>
          </a:p>
          <a:p>
            <a:pPr indent="0" lvl="0" marL="0" rtl="0" algn="l">
              <a:spcBef>
                <a:spcPts val="1600"/>
              </a:spcBef>
              <a:spcAft>
                <a:spcPts val="0"/>
              </a:spcAft>
              <a:buNone/>
            </a:pPr>
            <a:r>
              <a:rPr lang="en" sz="1700"/>
              <a:t>Testing Accuracy = 84.69%</a:t>
            </a:r>
            <a:endParaRPr sz="1700"/>
          </a:p>
          <a:p>
            <a:pPr indent="0" lvl="0" marL="0" rtl="0" algn="l">
              <a:spcBef>
                <a:spcPts val="1600"/>
              </a:spcBef>
              <a:spcAft>
                <a:spcPts val="0"/>
              </a:spcAft>
              <a:buNone/>
            </a:pPr>
            <a:r>
              <a:t/>
            </a:r>
            <a:endParaRPr sz="1700"/>
          </a:p>
          <a:p>
            <a:pPr indent="0" lvl="0" marL="0" rtl="0" algn="l">
              <a:spcBef>
                <a:spcPts val="1600"/>
              </a:spcBef>
              <a:spcAft>
                <a:spcPts val="1600"/>
              </a:spcAft>
              <a:buNone/>
            </a:pPr>
            <a:r>
              <a:t/>
            </a:r>
            <a:endParaRPr sz="1700"/>
          </a:p>
        </p:txBody>
      </p:sp>
      <p:sp>
        <p:nvSpPr>
          <p:cNvPr id="218" name="Google Shape;218;p30"/>
          <p:cNvSpPr txBox="1"/>
          <p:nvPr>
            <p:ph idx="1" type="body"/>
          </p:nvPr>
        </p:nvSpPr>
        <p:spPr>
          <a:xfrm>
            <a:off x="311700" y="2676475"/>
            <a:ext cx="5199300" cy="247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More relevant performance evaluation:</a:t>
            </a:r>
            <a:endParaRPr sz="1700"/>
          </a:p>
          <a:p>
            <a:pPr indent="0" lvl="0" marL="0" rtl="0" algn="l">
              <a:spcBef>
                <a:spcPts val="1600"/>
              </a:spcBef>
              <a:spcAft>
                <a:spcPts val="0"/>
              </a:spcAft>
              <a:buNone/>
            </a:pPr>
            <a:r>
              <a:rPr lang="en" sz="1700"/>
              <a:t>Docking Benchmark 5 (DB5) dataset:</a:t>
            </a:r>
            <a:endParaRPr sz="1700"/>
          </a:p>
          <a:p>
            <a:pPr indent="0" lvl="0" marL="0" rtl="0" algn="l">
              <a:spcBef>
                <a:spcPts val="1600"/>
              </a:spcBef>
              <a:spcAft>
                <a:spcPts val="0"/>
              </a:spcAft>
              <a:buNone/>
            </a:pPr>
            <a:r>
              <a:rPr lang="en" sz="1700"/>
              <a:t>Total Number of Complexes = 55 (of 230) </a:t>
            </a:r>
            <a:endParaRPr sz="1700"/>
          </a:p>
          <a:p>
            <a:pPr indent="0" lvl="0" marL="0" rtl="0" algn="l">
              <a:spcBef>
                <a:spcPts val="1600"/>
              </a:spcBef>
              <a:spcAft>
                <a:spcPts val="0"/>
              </a:spcAft>
              <a:buNone/>
            </a:pPr>
            <a:r>
              <a:rPr lang="en" sz="1700"/>
              <a:t>Testing Accuracy on unbound proteins of DB5 = </a:t>
            </a:r>
            <a:r>
              <a:rPr lang="en" sz="1700" u="sng"/>
              <a:t>72.16%</a:t>
            </a:r>
            <a:endParaRPr sz="1700" u="sng"/>
          </a:p>
          <a:p>
            <a:pPr indent="0" lvl="0" marL="0" rtl="0" algn="l">
              <a:spcBef>
                <a:spcPts val="1600"/>
              </a:spcBef>
              <a:spcAft>
                <a:spcPts val="0"/>
              </a:spcAft>
              <a:buNone/>
            </a:pPr>
            <a:r>
              <a:t/>
            </a:r>
            <a:endParaRPr sz="1700"/>
          </a:p>
          <a:p>
            <a:pPr indent="0" lvl="0" marL="0" rtl="0" algn="l">
              <a:spcBef>
                <a:spcPts val="1600"/>
              </a:spcBef>
              <a:spcAft>
                <a:spcPts val="1600"/>
              </a:spcAft>
              <a:buNone/>
            </a:pPr>
            <a:r>
              <a:t/>
            </a:r>
            <a:endParaRPr sz="1700"/>
          </a:p>
        </p:txBody>
      </p:sp>
      <p:pic>
        <p:nvPicPr>
          <p:cNvPr id="219" name="Google Shape;219;p30"/>
          <p:cNvPicPr preferRelativeResize="0"/>
          <p:nvPr/>
        </p:nvPicPr>
        <p:blipFill rotWithShape="1">
          <a:blip r:embed="rId3">
            <a:alphaModFix/>
          </a:blip>
          <a:srcRect b="0" l="0" r="49768" t="0"/>
          <a:stretch/>
        </p:blipFill>
        <p:spPr>
          <a:xfrm>
            <a:off x="5511000" y="107175"/>
            <a:ext cx="3245075" cy="2124825"/>
          </a:xfrm>
          <a:prstGeom prst="rect">
            <a:avLst/>
          </a:prstGeom>
          <a:noFill/>
          <a:ln>
            <a:noFill/>
          </a:ln>
        </p:spPr>
      </p:pic>
      <p:pic>
        <p:nvPicPr>
          <p:cNvPr id="220" name="Google Shape;220;p30"/>
          <p:cNvPicPr preferRelativeResize="0"/>
          <p:nvPr/>
        </p:nvPicPr>
        <p:blipFill rotWithShape="1">
          <a:blip r:embed="rId4">
            <a:alphaModFix/>
          </a:blip>
          <a:srcRect b="0" l="52414" r="0" t="0"/>
          <a:stretch/>
        </p:blipFill>
        <p:spPr>
          <a:xfrm>
            <a:off x="5520250" y="2314525"/>
            <a:ext cx="3074172" cy="2124825"/>
          </a:xfrm>
          <a:prstGeom prst="rect">
            <a:avLst/>
          </a:prstGeom>
          <a:noFill/>
          <a:ln>
            <a:noFill/>
          </a:ln>
        </p:spPr>
      </p:pic>
      <p:cxnSp>
        <p:nvCxnSpPr>
          <p:cNvPr id="221" name="Google Shape;221;p30"/>
          <p:cNvCxnSpPr/>
          <p:nvPr/>
        </p:nvCxnSpPr>
        <p:spPr>
          <a:xfrm>
            <a:off x="7983300" y="2403350"/>
            <a:ext cx="0" cy="1485000"/>
          </a:xfrm>
          <a:prstGeom prst="straightConnector1">
            <a:avLst/>
          </a:prstGeom>
          <a:noFill/>
          <a:ln cap="flat" cmpd="sng" w="19050">
            <a:solidFill>
              <a:srgbClr val="FF0000"/>
            </a:solidFill>
            <a:prstDash val="solid"/>
            <a:round/>
            <a:headEnd len="med" w="med" type="none"/>
            <a:tailEnd len="med" w="med" type="none"/>
          </a:ln>
        </p:spPr>
      </p:cxnSp>
      <p:cxnSp>
        <p:nvCxnSpPr>
          <p:cNvPr id="222" name="Google Shape;222;p30"/>
          <p:cNvCxnSpPr/>
          <p:nvPr/>
        </p:nvCxnSpPr>
        <p:spPr>
          <a:xfrm>
            <a:off x="5908900" y="2941550"/>
            <a:ext cx="2601600" cy="0"/>
          </a:xfrm>
          <a:prstGeom prst="straightConnector1">
            <a:avLst/>
          </a:prstGeom>
          <a:noFill/>
          <a:ln cap="flat" cmpd="sng" w="19050">
            <a:solidFill>
              <a:srgbClr val="FF0000"/>
            </a:solidFill>
            <a:prstDash val="solid"/>
            <a:round/>
            <a:headEnd len="med" w="med" type="none"/>
            <a:tailEnd len="med" w="med" type="none"/>
          </a:ln>
        </p:spPr>
      </p:cxnSp>
      <p:sp>
        <p:nvSpPr>
          <p:cNvPr id="223" name="Google Shape;223;p30"/>
          <p:cNvSpPr txBox="1"/>
          <p:nvPr/>
        </p:nvSpPr>
        <p:spPr>
          <a:xfrm>
            <a:off x="6751350" y="4515550"/>
            <a:ext cx="2311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80% of </a:t>
            </a:r>
            <a:r>
              <a:rPr lang="en">
                <a:solidFill>
                  <a:schemeClr val="dk1"/>
                </a:solidFill>
                <a:latin typeface="Roboto"/>
                <a:ea typeface="Roboto"/>
                <a:cs typeface="Roboto"/>
                <a:sym typeface="Roboto"/>
              </a:rPr>
              <a:t>160,374 = 128,300</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311700" y="445025"/>
            <a:ext cx="3913200" cy="10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Current/Future Work:</a:t>
            </a:r>
            <a:endParaRPr/>
          </a:p>
          <a:p>
            <a:pPr indent="0" lvl="0" marL="0" rtl="0" algn="l">
              <a:spcBef>
                <a:spcPts val="0"/>
              </a:spcBef>
              <a:spcAft>
                <a:spcPts val="0"/>
              </a:spcAft>
              <a:buNone/>
            </a:pPr>
            <a:r>
              <a:rPr lang="en"/>
              <a:t>Rotational Invariance</a:t>
            </a:r>
            <a:endParaRPr/>
          </a:p>
        </p:txBody>
      </p:sp>
      <p:sp>
        <p:nvSpPr>
          <p:cNvPr id="229" name="Google Shape;229;p31"/>
          <p:cNvSpPr txBox="1"/>
          <p:nvPr>
            <p:ph idx="1" type="body"/>
          </p:nvPr>
        </p:nvSpPr>
        <p:spPr>
          <a:xfrm>
            <a:off x="311700" y="1732200"/>
            <a:ext cx="3913200" cy="23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Randomly rotate the voxelized surfacelets around the 3 axes with angles {θ</a:t>
            </a:r>
            <a:r>
              <a:rPr baseline="-25000" lang="en"/>
              <a:t>x</a:t>
            </a:r>
            <a:r>
              <a:rPr lang="en"/>
              <a:t>,</a:t>
            </a:r>
            <a:r>
              <a:rPr lang="en"/>
              <a:t>θ</a:t>
            </a:r>
            <a:r>
              <a:rPr baseline="-25000" lang="en"/>
              <a:t>y</a:t>
            </a:r>
            <a:r>
              <a:rPr lang="en"/>
              <a:t>,θ</a:t>
            </a:r>
            <a:r>
              <a:rPr baseline="-25000" lang="en"/>
              <a:t>z</a:t>
            </a:r>
            <a:r>
              <a:rPr lang="en"/>
              <a:t>} every epoch.</a:t>
            </a:r>
            <a:endParaRPr/>
          </a:p>
          <a:p>
            <a:pPr indent="0" lvl="0" marL="0" rtl="0" algn="l">
              <a:spcBef>
                <a:spcPts val="1600"/>
              </a:spcBef>
              <a:spcAft>
                <a:spcPts val="0"/>
              </a:spcAft>
              <a:buNone/>
            </a:pPr>
            <a:r>
              <a:rPr lang="en"/>
              <a:t>Finally test the DB5 dataset using median of 20 randomly-rotated surfacelet predictions.</a:t>
            </a:r>
            <a:endParaRPr/>
          </a:p>
          <a:p>
            <a:pPr indent="0" lvl="0" marL="0" rtl="0" algn="l">
              <a:spcBef>
                <a:spcPts val="1600"/>
              </a:spcBef>
              <a:spcAft>
                <a:spcPts val="1600"/>
              </a:spcAft>
              <a:buNone/>
            </a:pPr>
            <a:r>
              <a:rPr lang="en"/>
              <a:t>  </a:t>
            </a:r>
            <a:endParaRPr/>
          </a:p>
        </p:txBody>
      </p:sp>
      <p:pic>
        <p:nvPicPr>
          <p:cNvPr id="230" name="Google Shape;230;p31"/>
          <p:cNvPicPr preferRelativeResize="0"/>
          <p:nvPr/>
        </p:nvPicPr>
        <p:blipFill>
          <a:blip r:embed="rId3">
            <a:alphaModFix/>
          </a:blip>
          <a:stretch>
            <a:fillRect/>
          </a:stretch>
        </p:blipFill>
        <p:spPr>
          <a:xfrm>
            <a:off x="4373200" y="398201"/>
            <a:ext cx="4597350" cy="3942075"/>
          </a:xfrm>
          <a:prstGeom prst="rect">
            <a:avLst/>
          </a:prstGeom>
          <a:noFill/>
          <a:ln>
            <a:noFill/>
          </a:ln>
        </p:spPr>
      </p:pic>
      <p:cxnSp>
        <p:nvCxnSpPr>
          <p:cNvPr id="231" name="Google Shape;231;p31"/>
          <p:cNvCxnSpPr/>
          <p:nvPr/>
        </p:nvCxnSpPr>
        <p:spPr>
          <a:xfrm>
            <a:off x="6404475" y="711600"/>
            <a:ext cx="0" cy="2876100"/>
          </a:xfrm>
          <a:prstGeom prst="straightConnector1">
            <a:avLst/>
          </a:prstGeom>
          <a:noFill/>
          <a:ln cap="flat" cmpd="sng" w="28575">
            <a:solidFill>
              <a:schemeClr val="dk2"/>
            </a:solidFill>
            <a:prstDash val="solid"/>
            <a:round/>
            <a:headEnd len="med" w="med" type="none"/>
            <a:tailEnd len="med" w="med" type="none"/>
          </a:ln>
        </p:spPr>
      </p:cxnSp>
      <p:cxnSp>
        <p:nvCxnSpPr>
          <p:cNvPr id="232" name="Google Shape;232;p31"/>
          <p:cNvCxnSpPr/>
          <p:nvPr/>
        </p:nvCxnSpPr>
        <p:spPr>
          <a:xfrm>
            <a:off x="4984950" y="1946775"/>
            <a:ext cx="3078600" cy="829500"/>
          </a:xfrm>
          <a:prstGeom prst="straightConnector1">
            <a:avLst/>
          </a:prstGeom>
          <a:noFill/>
          <a:ln cap="flat" cmpd="sng" w="28575">
            <a:solidFill>
              <a:schemeClr val="dk2"/>
            </a:solidFill>
            <a:prstDash val="solid"/>
            <a:round/>
            <a:headEnd len="med" w="med" type="none"/>
            <a:tailEnd len="med" w="med" type="none"/>
          </a:ln>
        </p:spPr>
      </p:cxnSp>
      <p:cxnSp>
        <p:nvCxnSpPr>
          <p:cNvPr id="233" name="Google Shape;233;p31"/>
          <p:cNvCxnSpPr/>
          <p:nvPr/>
        </p:nvCxnSpPr>
        <p:spPr>
          <a:xfrm flipH="1" rot="10800000">
            <a:off x="5335225" y="1190950"/>
            <a:ext cx="2359800" cy="2083200"/>
          </a:xfrm>
          <a:prstGeom prst="straightConnector1">
            <a:avLst/>
          </a:prstGeom>
          <a:noFill/>
          <a:ln cap="flat" cmpd="sng" w="28575">
            <a:solidFill>
              <a:schemeClr val="dk2"/>
            </a:solidFill>
            <a:prstDash val="solid"/>
            <a:round/>
            <a:headEnd len="med" w="med" type="none"/>
            <a:tailEnd len="med" w="med" type="none"/>
          </a:ln>
        </p:spPr>
      </p:cxnSp>
      <p:sp>
        <p:nvSpPr>
          <p:cNvPr id="234" name="Google Shape;234;p31"/>
          <p:cNvSpPr/>
          <p:nvPr/>
        </p:nvSpPr>
        <p:spPr>
          <a:xfrm>
            <a:off x="6275450" y="785350"/>
            <a:ext cx="239700" cy="2211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1"/>
          <p:cNvSpPr/>
          <p:nvPr/>
        </p:nvSpPr>
        <p:spPr>
          <a:xfrm rot="5400000">
            <a:off x="7492045" y="2521503"/>
            <a:ext cx="239700" cy="2211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1"/>
          <p:cNvSpPr/>
          <p:nvPr/>
        </p:nvSpPr>
        <p:spPr>
          <a:xfrm rot="3598236">
            <a:off x="7349824" y="1278344"/>
            <a:ext cx="239787" cy="221107"/>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1"/>
          <p:cNvSpPr txBox="1"/>
          <p:nvPr/>
        </p:nvSpPr>
        <p:spPr>
          <a:xfrm>
            <a:off x="6475775" y="605925"/>
            <a:ext cx="4608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θ</a:t>
            </a:r>
            <a:r>
              <a:rPr baseline="-25000" lang="en"/>
              <a:t>z</a:t>
            </a:r>
            <a:endParaRPr baseline="-25000"/>
          </a:p>
        </p:txBody>
      </p:sp>
      <p:sp>
        <p:nvSpPr>
          <p:cNvPr id="238" name="Google Shape;238;p31"/>
          <p:cNvSpPr txBox="1"/>
          <p:nvPr/>
        </p:nvSpPr>
        <p:spPr>
          <a:xfrm>
            <a:off x="7549225" y="1166375"/>
            <a:ext cx="4608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θ</a:t>
            </a:r>
            <a:r>
              <a:rPr baseline="-25000" lang="en"/>
              <a:t>y</a:t>
            </a:r>
            <a:endParaRPr baseline="-25000"/>
          </a:p>
        </p:txBody>
      </p:sp>
      <p:sp>
        <p:nvSpPr>
          <p:cNvPr id="239" name="Google Shape;239;p31"/>
          <p:cNvSpPr txBox="1"/>
          <p:nvPr/>
        </p:nvSpPr>
        <p:spPr>
          <a:xfrm>
            <a:off x="7473025" y="2647950"/>
            <a:ext cx="4608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θ</a:t>
            </a:r>
            <a:r>
              <a:rPr baseline="-25000" lang="en"/>
              <a:t>x</a:t>
            </a:r>
            <a:endParaRPr baseline="-25000"/>
          </a:p>
        </p:txBody>
      </p:sp>
      <p:sp>
        <p:nvSpPr>
          <p:cNvPr id="240" name="Google Shape;240;p31"/>
          <p:cNvSpPr txBox="1"/>
          <p:nvPr/>
        </p:nvSpPr>
        <p:spPr>
          <a:xfrm>
            <a:off x="5148975" y="4734975"/>
            <a:ext cx="40194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Key for Atom Labels: 1=‘C’, 2=‘N’, 3=‘O’, 4=‘S’    </a:t>
            </a:r>
            <a:endParaRPr/>
          </a:p>
        </p:txBody>
      </p:sp>
      <p:cxnSp>
        <p:nvCxnSpPr>
          <p:cNvPr id="241" name="Google Shape;241;p31"/>
          <p:cNvCxnSpPr/>
          <p:nvPr/>
        </p:nvCxnSpPr>
        <p:spPr>
          <a:xfrm>
            <a:off x="2112500" y="2751900"/>
            <a:ext cx="1194000" cy="0"/>
          </a:xfrm>
          <a:prstGeom prst="straightConnector1">
            <a:avLst/>
          </a:prstGeom>
          <a:noFill/>
          <a:ln cap="flat" cmpd="sng" w="19050">
            <a:solidFill>
              <a:srgbClr val="1155CC"/>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192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and Goal</a:t>
            </a:r>
            <a:endParaRPr/>
          </a:p>
        </p:txBody>
      </p:sp>
      <p:pic>
        <p:nvPicPr>
          <p:cNvPr id="64" name="Google Shape;64;p14"/>
          <p:cNvPicPr preferRelativeResize="0"/>
          <p:nvPr/>
        </p:nvPicPr>
        <p:blipFill>
          <a:blip r:embed="rId3">
            <a:alphaModFix/>
          </a:blip>
          <a:stretch>
            <a:fillRect/>
          </a:stretch>
        </p:blipFill>
        <p:spPr>
          <a:xfrm>
            <a:off x="5312000" y="833500"/>
            <a:ext cx="3678900" cy="3062750"/>
          </a:xfrm>
          <a:prstGeom prst="rect">
            <a:avLst/>
          </a:prstGeom>
          <a:noFill/>
          <a:ln>
            <a:noFill/>
          </a:ln>
        </p:spPr>
      </p:pic>
      <p:sp>
        <p:nvSpPr>
          <p:cNvPr id="65" name="Google Shape;65;p14"/>
          <p:cNvSpPr txBox="1"/>
          <p:nvPr>
            <p:ph idx="1" type="body"/>
          </p:nvPr>
        </p:nvSpPr>
        <p:spPr>
          <a:xfrm>
            <a:off x="311700" y="833500"/>
            <a:ext cx="5000400" cy="101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50" u="sng">
                <a:solidFill>
                  <a:srgbClr val="434343"/>
                </a:solidFill>
              </a:rPr>
              <a:t>Goal:</a:t>
            </a:r>
            <a:r>
              <a:rPr lang="en" sz="1650">
                <a:solidFill>
                  <a:srgbClr val="434343"/>
                </a:solidFill>
              </a:rPr>
              <a:t> Given separate structures of two proteins, Want to predict which surfaces of the two proteins will come into contact upon binding</a:t>
            </a:r>
            <a:endParaRPr sz="1650"/>
          </a:p>
        </p:txBody>
      </p:sp>
      <p:sp>
        <p:nvSpPr>
          <p:cNvPr id="66" name="Google Shape;66;p14"/>
          <p:cNvSpPr txBox="1"/>
          <p:nvPr/>
        </p:nvSpPr>
        <p:spPr>
          <a:xfrm>
            <a:off x="5633350" y="3964775"/>
            <a:ext cx="3061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Want to implement a 3D CNN model described in this paper. </a:t>
            </a:r>
            <a:endParaRPr/>
          </a:p>
        </p:txBody>
      </p:sp>
      <p:sp>
        <p:nvSpPr>
          <p:cNvPr id="67" name="Google Shape;67;p14"/>
          <p:cNvSpPr txBox="1"/>
          <p:nvPr>
            <p:ph idx="1" type="body"/>
          </p:nvPr>
        </p:nvSpPr>
        <p:spPr>
          <a:xfrm>
            <a:off x="311700" y="1882900"/>
            <a:ext cx="5000400" cy="3084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650" u="sng"/>
              <a:t>Workflow:</a:t>
            </a:r>
            <a:r>
              <a:rPr lang="en" sz="1650"/>
              <a:t> Using PDB files of paired protein structures, train an ML model on atomic coordinates, transformed into 3D images, to make interface predictions.</a:t>
            </a:r>
            <a:endParaRPr sz="1650"/>
          </a:p>
          <a:p>
            <a:pPr indent="0" lvl="0" marL="0" marR="0" rtl="0" algn="l">
              <a:lnSpc>
                <a:spcPct val="115000"/>
              </a:lnSpc>
              <a:spcBef>
                <a:spcPts val="1600"/>
              </a:spcBef>
              <a:spcAft>
                <a:spcPts val="0"/>
              </a:spcAft>
              <a:buNone/>
            </a:pPr>
            <a:r>
              <a:rPr lang="en" sz="1650" u="sng"/>
              <a:t>Novelty:</a:t>
            </a:r>
            <a:r>
              <a:rPr lang="en" sz="1650"/>
              <a:t> Only uses spatial coordinates and identities of atoms as inputs, instead of relying on hand-crafted features</a:t>
            </a:r>
            <a:endParaRPr sz="1650"/>
          </a:p>
          <a:p>
            <a:pPr indent="0" lvl="0" marL="0" marR="0" rtl="0" algn="l">
              <a:lnSpc>
                <a:spcPct val="115000"/>
              </a:lnSpc>
              <a:spcBef>
                <a:spcPts val="1600"/>
              </a:spcBef>
              <a:spcAft>
                <a:spcPts val="1600"/>
              </a:spcAft>
              <a:buNone/>
            </a:pPr>
            <a:r>
              <a:rPr lang="en" sz="1650" u="sng"/>
              <a:t>Motivation:</a:t>
            </a:r>
            <a:r>
              <a:rPr lang="en" sz="1650"/>
              <a:t> Potential applications in protein engineering and drug development.</a:t>
            </a:r>
            <a:endParaRPr sz="165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xEl>
                                              <p:pRg end="0" st="0"/>
                                            </p:txEl>
                                          </p:spTgt>
                                        </p:tgtEl>
                                        <p:attrNameLst>
                                          <p:attrName>style.visibility</p:attrName>
                                        </p:attrNameLst>
                                      </p:cBhvr>
                                      <p:to>
                                        <p:strVal val="visible"/>
                                      </p:to>
                                    </p:set>
                                    <p:animEffect filter="fade" transition="in">
                                      <p:cBhvr>
                                        <p:cTn dur="1000"/>
                                        <p:tgtEl>
                                          <p:spTgt spid="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par>
                                <p:cTn fill="hold" nodeType="with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xEl>
                                              <p:pRg end="0" st="0"/>
                                            </p:txEl>
                                          </p:spTgt>
                                        </p:tgtEl>
                                        <p:attrNameLst>
                                          <p:attrName>style.visibility</p:attrName>
                                        </p:attrNameLst>
                                      </p:cBhvr>
                                      <p:to>
                                        <p:strVal val="visible"/>
                                      </p:to>
                                    </p:set>
                                    <p:animEffect filter="fade" transition="in">
                                      <p:cBhvr>
                                        <p:cTn dur="1000"/>
                                        <p:tgtEl>
                                          <p:spTgt spid="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xEl>
                                              <p:pRg end="1" st="1"/>
                                            </p:txEl>
                                          </p:spTgt>
                                        </p:tgtEl>
                                        <p:attrNameLst>
                                          <p:attrName>style.visibility</p:attrName>
                                        </p:attrNameLst>
                                      </p:cBhvr>
                                      <p:to>
                                        <p:strVal val="visible"/>
                                      </p:to>
                                    </p:set>
                                    <p:animEffect filter="fade" transition="in">
                                      <p:cBhvr>
                                        <p:cTn dur="1000"/>
                                        <p:tgtEl>
                                          <p:spTgt spid="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xEl>
                                              <p:pRg end="2" st="2"/>
                                            </p:txEl>
                                          </p:spTgt>
                                        </p:tgtEl>
                                        <p:attrNameLst>
                                          <p:attrName>style.visibility</p:attrName>
                                        </p:attrNameLst>
                                      </p:cBhvr>
                                      <p:to>
                                        <p:strVal val="visible"/>
                                      </p:to>
                                    </p:set>
                                    <p:animEffect filter="fade" transition="in">
                                      <p:cBhvr>
                                        <p:cTn dur="1000"/>
                                        <p:tgtEl>
                                          <p:spTgt spid="6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311700" y="292625"/>
            <a:ext cx="3913200" cy="10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Current/Future Work:</a:t>
            </a:r>
            <a:endParaRPr/>
          </a:p>
          <a:p>
            <a:pPr indent="0" lvl="0" marL="0" rtl="0" algn="l">
              <a:spcBef>
                <a:spcPts val="0"/>
              </a:spcBef>
              <a:spcAft>
                <a:spcPts val="0"/>
              </a:spcAft>
              <a:buNone/>
            </a:pPr>
            <a:r>
              <a:rPr lang="en"/>
              <a:t>Residue Scale</a:t>
            </a:r>
            <a:endParaRPr/>
          </a:p>
        </p:txBody>
      </p:sp>
      <p:sp>
        <p:nvSpPr>
          <p:cNvPr id="247" name="Google Shape;247;p32"/>
          <p:cNvSpPr txBox="1"/>
          <p:nvPr>
            <p:ph idx="1" type="body"/>
          </p:nvPr>
        </p:nvSpPr>
        <p:spPr>
          <a:xfrm>
            <a:off x="311700" y="1427400"/>
            <a:ext cx="4341300" cy="33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SASNet works on an atomic scale. That is it uses Atomic Distances (xyz) and Atomic Identities (C,N,O,S).</a:t>
            </a:r>
            <a:endParaRPr/>
          </a:p>
          <a:p>
            <a:pPr indent="0" lvl="0" marL="0" rtl="0" algn="l">
              <a:spcBef>
                <a:spcPts val="1600"/>
              </a:spcBef>
              <a:spcAft>
                <a:spcPts val="0"/>
              </a:spcAft>
              <a:buNone/>
            </a:pPr>
            <a:r>
              <a:rPr lang="en"/>
              <a:t>What if we work at residue scale. That is use Residue Distances (xyz of C</a:t>
            </a:r>
            <a:r>
              <a:rPr lang="en" sz="1050">
                <a:solidFill>
                  <a:srgbClr val="4D5156"/>
                </a:solidFill>
                <a:highlight>
                  <a:srgbClr val="FFFFFF"/>
                </a:highlight>
                <a:latin typeface="Roboto"/>
                <a:ea typeface="Roboto"/>
                <a:cs typeface="Roboto"/>
                <a:sym typeface="Roboto"/>
              </a:rPr>
              <a:t>α</a:t>
            </a:r>
            <a:r>
              <a:rPr lang="en"/>
              <a:t>) and Residue Identit</a:t>
            </a:r>
            <a:r>
              <a:rPr lang="en"/>
              <a:t>ies (</a:t>
            </a:r>
            <a:r>
              <a:rPr lang="en"/>
              <a:t>ALA, ARG, ASN,...).</a:t>
            </a:r>
            <a:endParaRPr/>
          </a:p>
          <a:p>
            <a:pPr indent="0" lvl="0" marL="0" rtl="0" algn="l">
              <a:spcBef>
                <a:spcPts val="1600"/>
              </a:spcBef>
              <a:spcAft>
                <a:spcPts val="0"/>
              </a:spcAft>
              <a:buNone/>
            </a:pPr>
            <a:r>
              <a:rPr lang="en" u="sng"/>
              <a:t>Advantages</a:t>
            </a:r>
            <a:r>
              <a:rPr lang="en"/>
              <a:t>: May give us better predictions (scale matters) and less data information needed.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48" name="Google Shape;248;p32"/>
          <p:cNvSpPr txBox="1"/>
          <p:nvPr/>
        </p:nvSpPr>
        <p:spPr>
          <a:xfrm>
            <a:off x="4074250" y="4506375"/>
            <a:ext cx="50940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Key for Res Labels: 1=‘ALA’, 2=‘</a:t>
            </a:r>
            <a:r>
              <a:rPr lang="en"/>
              <a:t>ARG</a:t>
            </a:r>
            <a:r>
              <a:rPr lang="en"/>
              <a:t>’, 3=‘</a:t>
            </a:r>
            <a:r>
              <a:rPr lang="en"/>
              <a:t>ASN</a:t>
            </a:r>
            <a:r>
              <a:rPr lang="en"/>
              <a:t>’, 4=‘</a:t>
            </a:r>
            <a:r>
              <a:rPr lang="en"/>
              <a:t>ASP</a:t>
            </a:r>
            <a:r>
              <a:rPr lang="en"/>
              <a:t>’,...    </a:t>
            </a:r>
            <a:endParaRPr/>
          </a:p>
        </p:txBody>
      </p:sp>
      <p:pic>
        <p:nvPicPr>
          <p:cNvPr id="249" name="Google Shape;249;p32"/>
          <p:cNvPicPr preferRelativeResize="0"/>
          <p:nvPr/>
        </p:nvPicPr>
        <p:blipFill>
          <a:blip r:embed="rId3">
            <a:alphaModFix/>
          </a:blip>
          <a:stretch>
            <a:fillRect/>
          </a:stretch>
        </p:blipFill>
        <p:spPr>
          <a:xfrm>
            <a:off x="4648200" y="685800"/>
            <a:ext cx="4181475" cy="3609975"/>
          </a:xfrm>
          <a:prstGeom prst="rect">
            <a:avLst/>
          </a:prstGeom>
          <a:noFill/>
          <a:ln>
            <a:noFill/>
          </a:ln>
        </p:spPr>
      </p:pic>
      <p:pic>
        <p:nvPicPr>
          <p:cNvPr id="250" name="Google Shape;250;p32"/>
          <p:cNvPicPr preferRelativeResize="0"/>
          <p:nvPr/>
        </p:nvPicPr>
        <p:blipFill>
          <a:blip r:embed="rId4">
            <a:alphaModFix/>
          </a:blip>
          <a:stretch>
            <a:fillRect/>
          </a:stretch>
        </p:blipFill>
        <p:spPr>
          <a:xfrm>
            <a:off x="4652963" y="649800"/>
            <a:ext cx="4019550" cy="3752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50"/>
                                        </p:tgtEl>
                                      </p:cBhvr>
                                    </p:animEffect>
                                    <p:set>
                                      <p:cBhvr>
                                        <p:cTn dur="1" fill="hold">
                                          <p:stCondLst>
                                            <p:cond delay="1000"/>
                                          </p:stCondLst>
                                        </p:cTn>
                                        <p:tgtEl>
                                          <p:spTgt spid="25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Acknowledgement</a:t>
            </a:r>
            <a:endParaRPr/>
          </a:p>
        </p:txBody>
      </p:sp>
      <p:sp>
        <p:nvSpPr>
          <p:cNvPr id="256" name="Google Shape;256;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Dongjin, Charles, Shayne and rest of Yu Lab</a:t>
            </a:r>
            <a:endParaRPr/>
          </a:p>
          <a:p>
            <a:pPr indent="0" lvl="0" marL="0" rtl="0" algn="l">
              <a:spcBef>
                <a:spcPts val="1600"/>
              </a:spcBef>
              <a:spcAft>
                <a:spcPts val="0"/>
              </a:spcAft>
              <a:buNone/>
            </a:pPr>
            <a:r>
              <a:rPr lang="en"/>
              <a:t>Original Authors of SASNet</a:t>
            </a:r>
            <a:endParaRPr/>
          </a:p>
          <a:p>
            <a:pPr indent="0" lvl="0" marL="0" rtl="0" algn="l">
              <a:spcBef>
                <a:spcPts val="1600"/>
              </a:spcBef>
              <a:spcAft>
                <a:spcPts val="1600"/>
              </a:spcAft>
              <a:buNone/>
            </a:pPr>
            <a:r>
              <a:rPr lang="en"/>
              <a:t>Bloggers at Medium, Stackexchange, TowardsDataScience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ph type="ctrTitle"/>
          </p:nvPr>
        </p:nvSpPr>
        <p:spPr>
          <a:xfrm>
            <a:off x="311700" y="275550"/>
            <a:ext cx="8520600" cy="252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700"/>
              <a:t>Supplemental Slides</a:t>
            </a:r>
            <a:endParaRPr sz="3700"/>
          </a:p>
        </p:txBody>
      </p:sp>
      <p:sp>
        <p:nvSpPr>
          <p:cNvPr id="262" name="Google Shape;262;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5"/>
          <p:cNvSpPr txBox="1"/>
          <p:nvPr>
            <p:ph type="title"/>
          </p:nvPr>
        </p:nvSpPr>
        <p:spPr>
          <a:xfrm>
            <a:off x="311700" y="445025"/>
            <a:ext cx="367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Siamese Network</a:t>
            </a:r>
            <a:endParaRPr/>
          </a:p>
        </p:txBody>
      </p:sp>
      <p:sp>
        <p:nvSpPr>
          <p:cNvPr id="268" name="Google Shape;268;p35"/>
          <p:cNvSpPr txBox="1"/>
          <p:nvPr>
            <p:ph idx="1" type="body"/>
          </p:nvPr>
        </p:nvSpPr>
        <p:spPr>
          <a:xfrm>
            <a:off x="311700" y="1152475"/>
            <a:ext cx="3670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‘Siamese’ = twin (Indonesia)</a:t>
            </a:r>
            <a:endParaRPr/>
          </a:p>
          <a:p>
            <a:pPr indent="0" lvl="0" marL="0" rtl="0" algn="l">
              <a:spcBef>
                <a:spcPts val="1600"/>
              </a:spcBef>
              <a:spcAft>
                <a:spcPts val="0"/>
              </a:spcAft>
              <a:buNone/>
            </a:pPr>
            <a:r>
              <a:rPr lang="en"/>
              <a:t>Used in </a:t>
            </a:r>
            <a:endParaRPr/>
          </a:p>
          <a:p>
            <a:pPr indent="0" lvl="0" marL="0" rtl="0" algn="l">
              <a:spcBef>
                <a:spcPts val="1600"/>
              </a:spcBef>
              <a:spcAft>
                <a:spcPts val="0"/>
              </a:spcAft>
              <a:buNone/>
            </a:pPr>
            <a:r>
              <a:rPr lang="en"/>
              <a:t>1. </a:t>
            </a:r>
            <a:r>
              <a:rPr lang="en"/>
              <a:t>Face Recognition</a:t>
            </a:r>
            <a:endParaRPr/>
          </a:p>
          <a:p>
            <a:pPr indent="0" lvl="0" marL="0" rtl="0" algn="l">
              <a:spcBef>
                <a:spcPts val="1600"/>
              </a:spcBef>
              <a:spcAft>
                <a:spcPts val="0"/>
              </a:spcAft>
              <a:buNone/>
            </a:pPr>
            <a:r>
              <a:rPr lang="en"/>
              <a:t>2. One-Shot Training</a:t>
            </a:r>
            <a:endParaRPr/>
          </a:p>
          <a:p>
            <a:pPr indent="0" lvl="0" marL="0" rtl="0" algn="l">
              <a:spcBef>
                <a:spcPts val="1600"/>
              </a:spcBef>
              <a:spcAft>
                <a:spcPts val="0"/>
              </a:spcAft>
              <a:buNone/>
            </a:pPr>
            <a:r>
              <a:rPr lang="en"/>
              <a:t>Instead of similarity,</a:t>
            </a:r>
            <a:endParaRPr/>
          </a:p>
          <a:p>
            <a:pPr indent="0" lvl="0" marL="0" rtl="0" algn="l">
              <a:spcBef>
                <a:spcPts val="1600"/>
              </a:spcBef>
              <a:spcAft>
                <a:spcPts val="1600"/>
              </a:spcAft>
              <a:buNone/>
            </a:pPr>
            <a:r>
              <a:rPr lang="en"/>
              <a:t>want complementarity. </a:t>
            </a:r>
            <a:endParaRPr/>
          </a:p>
        </p:txBody>
      </p:sp>
      <p:pic>
        <p:nvPicPr>
          <p:cNvPr id="269" name="Google Shape;269;p35"/>
          <p:cNvPicPr preferRelativeResize="0"/>
          <p:nvPr/>
        </p:nvPicPr>
        <p:blipFill>
          <a:blip r:embed="rId3">
            <a:alphaModFix/>
          </a:blip>
          <a:stretch>
            <a:fillRect/>
          </a:stretch>
        </p:blipFill>
        <p:spPr>
          <a:xfrm>
            <a:off x="2853875" y="1526075"/>
            <a:ext cx="6064001" cy="317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Datatype: Tensorflow Records</a:t>
            </a:r>
            <a:endParaRPr/>
          </a:p>
        </p:txBody>
      </p:sp>
      <p:sp>
        <p:nvSpPr>
          <p:cNvPr id="275" name="Google Shape;275;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Tensorflow file: 64 proteins complexes </a:t>
            </a:r>
            <a:endParaRPr/>
          </a:p>
          <a:p>
            <a:pPr indent="0" lvl="0" marL="0" rtl="0" algn="l">
              <a:spcBef>
                <a:spcPts val="1600"/>
              </a:spcBef>
              <a:spcAft>
                <a:spcPts val="0"/>
              </a:spcAft>
              <a:buNone/>
            </a:pPr>
            <a:r>
              <a:rPr lang="en"/>
              <a:t>Stanford folks have provided 17 tfrecord files: 17x64 = 1,088 complexes</a:t>
            </a:r>
            <a:endParaRPr/>
          </a:p>
          <a:p>
            <a:pPr indent="0" lvl="0" marL="0" rtl="0" algn="l">
              <a:spcBef>
                <a:spcPts val="1600"/>
              </a:spcBef>
              <a:spcAft>
                <a:spcPts val="0"/>
              </a:spcAft>
              <a:buNone/>
            </a:pPr>
            <a:r>
              <a:rPr lang="en"/>
              <a:t>A datatype for storing sequence of binary records in an efficient serialized manner. </a:t>
            </a:r>
            <a:endParaRPr/>
          </a:p>
          <a:p>
            <a:pPr indent="0" lvl="0" marL="0" rtl="0" algn="l">
              <a:spcBef>
                <a:spcPts val="1600"/>
              </a:spcBef>
              <a:spcAft>
                <a:spcPts val="1600"/>
              </a:spcAft>
              <a:buNone/>
            </a:pPr>
            <a:r>
              <a:t/>
            </a:r>
            <a:endParaRPr/>
          </a:p>
        </p:txBody>
      </p:sp>
      <p:pic>
        <p:nvPicPr>
          <p:cNvPr id="276" name="Google Shape;276;p36"/>
          <p:cNvPicPr preferRelativeResize="0"/>
          <p:nvPr/>
        </p:nvPicPr>
        <p:blipFill>
          <a:blip r:embed="rId3">
            <a:alphaModFix/>
          </a:blip>
          <a:stretch>
            <a:fillRect/>
          </a:stretch>
        </p:blipFill>
        <p:spPr>
          <a:xfrm>
            <a:off x="1885950" y="3049450"/>
            <a:ext cx="5372100" cy="10191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Computational Resources Utilized</a:t>
            </a:r>
            <a:endParaRPr/>
          </a:p>
        </p:txBody>
      </p:sp>
      <p:sp>
        <p:nvSpPr>
          <p:cNvPr id="282" name="Google Shape;282;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Disk Storage: Each 20x20x20x4 fil</a:t>
            </a:r>
            <a:r>
              <a:rPr lang="en"/>
              <a:t>e is 256 KB</a:t>
            </a:r>
            <a:endParaRPr/>
          </a:p>
          <a:p>
            <a:pPr indent="0" lvl="0" marL="914400" rtl="0" algn="l">
              <a:spcBef>
                <a:spcPts val="1600"/>
              </a:spcBef>
              <a:spcAft>
                <a:spcPts val="0"/>
              </a:spcAft>
              <a:buNone/>
            </a:pPr>
            <a:r>
              <a:rPr lang="en"/>
              <a:t>⇒ (</a:t>
            </a:r>
            <a:r>
              <a:rPr lang="en"/>
              <a:t>160,374x2) x 256kb ≃ 82 GB</a:t>
            </a:r>
            <a:endParaRPr/>
          </a:p>
          <a:p>
            <a:pPr indent="-342900" lvl="0" marL="457200" rtl="0" algn="l">
              <a:spcBef>
                <a:spcPts val="1600"/>
              </a:spcBef>
              <a:spcAft>
                <a:spcPts val="0"/>
              </a:spcAft>
              <a:buSzPts val="1800"/>
              <a:buChar char="●"/>
            </a:pPr>
            <a:r>
              <a:rPr lang="en"/>
              <a:t>GPU RAM memory: 30 GB</a:t>
            </a:r>
            <a:endParaRPr/>
          </a:p>
          <a:p>
            <a:pPr indent="-342900" lvl="0" marL="457200" rtl="0" algn="l">
              <a:spcBef>
                <a:spcPts val="0"/>
              </a:spcBef>
              <a:spcAft>
                <a:spcPts val="0"/>
              </a:spcAft>
              <a:buSzPts val="1800"/>
              <a:buChar char="●"/>
            </a:pPr>
            <a:r>
              <a:rPr lang="en"/>
              <a:t>Time needed for 10 epochs: ~ 2 days (NVIDIA Tesla P100)</a:t>
            </a:r>
            <a:endParaRPr/>
          </a:p>
          <a:p>
            <a:pPr indent="0" lvl="0" marL="45720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Criteria for Choosing Complexes </a:t>
            </a:r>
            <a:endParaRPr/>
          </a:p>
        </p:txBody>
      </p:sp>
      <p:sp>
        <p:nvSpPr>
          <p:cNvPr id="288" name="Google Shape;288;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500 Å</a:t>
            </a:r>
            <a:r>
              <a:rPr baseline="30000" lang="en"/>
              <a:t>2</a:t>
            </a:r>
            <a:r>
              <a:rPr lang="en"/>
              <a:t> buried surface area</a:t>
            </a:r>
            <a:endParaRPr/>
          </a:p>
          <a:p>
            <a:pPr indent="0" lvl="0" marL="0" rtl="0" algn="l">
              <a:spcBef>
                <a:spcPts val="1600"/>
              </a:spcBef>
              <a:spcAft>
                <a:spcPts val="0"/>
              </a:spcAft>
              <a:buNone/>
            </a:pPr>
            <a:r>
              <a:rPr lang="en"/>
              <a:t>Solved using X-ray crystallography or cryo-electron microscopy at better than 3.5 Å resolution</a:t>
            </a:r>
            <a:endParaRPr/>
          </a:p>
          <a:p>
            <a:pPr indent="0" lvl="0" marL="0" rtl="0" algn="l">
              <a:spcBef>
                <a:spcPts val="1600"/>
              </a:spcBef>
              <a:spcAft>
                <a:spcPts val="0"/>
              </a:spcAft>
              <a:buNone/>
            </a:pPr>
            <a:r>
              <a:rPr lang="en"/>
              <a:t>Only contains protein chains longer than 50 amino acids</a:t>
            </a:r>
            <a:endParaRPr/>
          </a:p>
          <a:p>
            <a:pPr indent="0" lvl="0" marL="0" rtl="0" algn="l">
              <a:spcBef>
                <a:spcPts val="1600"/>
              </a:spcBef>
              <a:spcAft>
                <a:spcPts val="1600"/>
              </a:spcAft>
              <a:buNone/>
            </a:pPr>
            <a:r>
              <a:rPr lang="en"/>
              <a:t>Is the first model in a structure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 Issues</a:t>
            </a:r>
            <a:endParaRPr/>
          </a:p>
        </p:txBody>
      </p:sp>
      <p:sp>
        <p:nvSpPr>
          <p:cNvPr id="294" name="Google Shape;294;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Rotational Invariance</a:t>
            </a:r>
            <a:endParaRPr/>
          </a:p>
          <a:p>
            <a:pPr indent="0" lvl="0" marL="0" rtl="0" algn="l">
              <a:spcBef>
                <a:spcPts val="1600"/>
              </a:spcBef>
              <a:spcAft>
                <a:spcPts val="0"/>
              </a:spcAft>
              <a:buNone/>
            </a:pPr>
            <a:r>
              <a:rPr lang="en"/>
              <a:t>DB5 test complexes - Positive and Negative classes are still balanced. Not sure where the remaining negative labels are</a:t>
            </a:r>
            <a:endParaRPr/>
          </a:p>
          <a:p>
            <a:pPr indent="0" lvl="0" marL="0" rtl="0" algn="l">
              <a:spcBef>
                <a:spcPts val="1600"/>
              </a:spcBef>
              <a:spcAft>
                <a:spcPts val="0"/>
              </a:spcAft>
              <a:buNone/>
            </a:pPr>
            <a:r>
              <a:rPr lang="en"/>
              <a:t>Hyperparameters of 3D-CNN not optimized. Need to include Batch Normalization</a:t>
            </a:r>
            <a:endParaRPr/>
          </a:p>
          <a:p>
            <a:pPr indent="0" lvl="0" marL="0" rtl="0" algn="l">
              <a:spcBef>
                <a:spcPts val="1600"/>
              </a:spcBef>
              <a:spcAft>
                <a:spcPts val="0"/>
              </a:spcAft>
              <a:buNone/>
            </a:pPr>
            <a:r>
              <a:rPr lang="en"/>
              <a:t>CAUROC (median-per Complex AUROC)</a:t>
            </a:r>
            <a:endParaRPr/>
          </a:p>
          <a:p>
            <a:pPr indent="0" lvl="0" marL="0" rtl="0" algn="l">
              <a:spcBef>
                <a:spcPts val="1600"/>
              </a:spcBef>
              <a:spcAft>
                <a:spcPts val="0"/>
              </a:spcAft>
              <a:buNone/>
            </a:pPr>
            <a:r>
              <a:rPr lang="en"/>
              <a: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of Using 3D-CNN </a:t>
            </a:r>
            <a:endParaRPr/>
          </a:p>
        </p:txBody>
      </p:sp>
      <p:sp>
        <p:nvSpPr>
          <p:cNvPr id="300" name="Google Shape;300;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Captures the structural </a:t>
            </a:r>
            <a:r>
              <a:rPr lang="en"/>
              <a:t>hierarchy</a:t>
            </a:r>
            <a:r>
              <a:rPr lang="en"/>
              <a:t> of proteins</a:t>
            </a:r>
            <a:endParaRPr/>
          </a:p>
          <a:p>
            <a:pPr indent="0" lvl="0" marL="0" rtl="0" algn="l">
              <a:spcBef>
                <a:spcPts val="1600"/>
              </a:spcBef>
              <a:spcAft>
                <a:spcPts val="0"/>
              </a:spcAft>
              <a:buNone/>
            </a:pPr>
            <a:r>
              <a:rPr lang="en"/>
              <a:t>Does not need hand-crafted features, that may introduce biases </a:t>
            </a:r>
            <a:endParaRPr/>
          </a:p>
          <a:p>
            <a:pPr indent="0" lvl="0" marL="0" rtl="0" algn="l">
              <a:spcBef>
                <a:spcPts val="1600"/>
              </a:spcBef>
              <a:spcAft>
                <a:spcPts val="0"/>
              </a:spcAft>
              <a:buNone/>
            </a:pPr>
            <a:r>
              <a:rPr lang="en"/>
              <a:t>Potential significant in </a:t>
            </a:r>
            <a:r>
              <a:rPr lang="en"/>
              <a:t>improvement</a:t>
            </a:r>
            <a:r>
              <a:rPr lang="en"/>
              <a:t> in future - Transfer Learning using 3D-ImageNet models</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Pixelization - 2D MNIST</a:t>
            </a:r>
            <a:endParaRPr/>
          </a:p>
        </p:txBody>
      </p:sp>
      <p:sp>
        <p:nvSpPr>
          <p:cNvPr id="73" name="Google Shape;73;p15"/>
          <p:cNvSpPr txBox="1"/>
          <p:nvPr>
            <p:ph idx="1" type="body"/>
          </p:nvPr>
        </p:nvSpPr>
        <p:spPr>
          <a:xfrm>
            <a:off x="311700" y="1152475"/>
            <a:ext cx="7675500" cy="12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Pixelization: Transforming 2D coordinates into 2D images</a:t>
            </a:r>
            <a:endParaRPr/>
          </a:p>
          <a:p>
            <a:pPr indent="0" lvl="0" marL="0" rtl="0" algn="l">
              <a:spcBef>
                <a:spcPts val="1600"/>
              </a:spcBef>
              <a:spcAft>
                <a:spcPts val="1600"/>
              </a:spcAft>
              <a:buNone/>
            </a:pPr>
            <a:r>
              <a:rPr lang="en"/>
              <a:t>Magnitude of each pixel depends on the amount of ‘signal’ received</a:t>
            </a:r>
            <a:endParaRPr/>
          </a:p>
        </p:txBody>
      </p:sp>
      <p:pic>
        <p:nvPicPr>
          <p:cNvPr id="74" name="Google Shape;74;p15"/>
          <p:cNvPicPr preferRelativeResize="0"/>
          <p:nvPr/>
        </p:nvPicPr>
        <p:blipFill>
          <a:blip r:embed="rId3">
            <a:alphaModFix/>
          </a:blip>
          <a:stretch>
            <a:fillRect/>
          </a:stretch>
        </p:blipFill>
        <p:spPr>
          <a:xfrm>
            <a:off x="959300" y="2594666"/>
            <a:ext cx="2255667" cy="2222819"/>
          </a:xfrm>
          <a:prstGeom prst="rect">
            <a:avLst/>
          </a:prstGeom>
          <a:noFill/>
          <a:ln>
            <a:noFill/>
          </a:ln>
        </p:spPr>
      </p:pic>
      <p:pic>
        <p:nvPicPr>
          <p:cNvPr id="75" name="Google Shape;75;p15"/>
          <p:cNvPicPr preferRelativeResize="0"/>
          <p:nvPr/>
        </p:nvPicPr>
        <p:blipFill>
          <a:blip r:embed="rId4">
            <a:alphaModFix/>
          </a:blip>
          <a:stretch>
            <a:fillRect/>
          </a:stretch>
        </p:blipFill>
        <p:spPr>
          <a:xfrm>
            <a:off x="3475936" y="2571750"/>
            <a:ext cx="2531006" cy="2268650"/>
          </a:xfrm>
          <a:prstGeom prst="rect">
            <a:avLst/>
          </a:prstGeom>
          <a:noFill/>
          <a:ln>
            <a:noFill/>
          </a:ln>
        </p:spPr>
      </p:pic>
      <p:pic>
        <p:nvPicPr>
          <p:cNvPr id="76" name="Google Shape;76;p15"/>
          <p:cNvPicPr preferRelativeResize="0"/>
          <p:nvPr/>
        </p:nvPicPr>
        <p:blipFill>
          <a:blip r:embed="rId5">
            <a:alphaModFix/>
          </a:blip>
          <a:stretch>
            <a:fillRect/>
          </a:stretch>
        </p:blipFill>
        <p:spPr>
          <a:xfrm>
            <a:off x="6098473" y="2588922"/>
            <a:ext cx="2086227" cy="2234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Voxelization - 3D MNIST</a:t>
            </a:r>
            <a:endParaRPr/>
          </a:p>
        </p:txBody>
      </p:sp>
      <p:pic>
        <p:nvPicPr>
          <p:cNvPr id="82" name="Google Shape;82;p16"/>
          <p:cNvPicPr preferRelativeResize="0"/>
          <p:nvPr/>
        </p:nvPicPr>
        <p:blipFill>
          <a:blip r:embed="rId3">
            <a:alphaModFix/>
          </a:blip>
          <a:stretch>
            <a:fillRect/>
          </a:stretch>
        </p:blipFill>
        <p:spPr>
          <a:xfrm>
            <a:off x="6067399" y="1865200"/>
            <a:ext cx="2842551" cy="2822125"/>
          </a:xfrm>
          <a:prstGeom prst="rect">
            <a:avLst/>
          </a:prstGeom>
          <a:noFill/>
          <a:ln>
            <a:noFill/>
          </a:ln>
        </p:spPr>
      </p:pic>
      <p:pic>
        <p:nvPicPr>
          <p:cNvPr id="83" name="Google Shape;83;p16"/>
          <p:cNvPicPr preferRelativeResize="0"/>
          <p:nvPr/>
        </p:nvPicPr>
        <p:blipFill>
          <a:blip r:embed="rId4">
            <a:alphaModFix/>
          </a:blip>
          <a:stretch>
            <a:fillRect/>
          </a:stretch>
        </p:blipFill>
        <p:spPr>
          <a:xfrm>
            <a:off x="3233725" y="1865200"/>
            <a:ext cx="2701509" cy="2822125"/>
          </a:xfrm>
          <a:prstGeom prst="rect">
            <a:avLst/>
          </a:prstGeom>
          <a:noFill/>
          <a:ln>
            <a:noFill/>
          </a:ln>
        </p:spPr>
      </p:pic>
      <p:sp>
        <p:nvSpPr>
          <p:cNvPr id="84" name="Google Shape;84;p16"/>
          <p:cNvSpPr txBox="1"/>
          <p:nvPr>
            <p:ph idx="1" type="body"/>
          </p:nvPr>
        </p:nvSpPr>
        <p:spPr>
          <a:xfrm>
            <a:off x="311700" y="1561175"/>
            <a:ext cx="2789700" cy="30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Cloud (xyz data) to a 16x16x16 3D Image</a:t>
            </a:r>
            <a:endParaRPr/>
          </a:p>
          <a:p>
            <a:pPr indent="0" lvl="0" marL="0" rtl="0" algn="l">
              <a:spcBef>
                <a:spcPts val="1600"/>
              </a:spcBef>
              <a:spcAft>
                <a:spcPts val="1600"/>
              </a:spcAft>
              <a:buNone/>
            </a:pPr>
            <a:r>
              <a:rPr lang="en"/>
              <a:t>Face colors of voxels correspond to number of points inside each voxel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Voxelization - PDB Protein</a:t>
            </a:r>
            <a:endParaRPr/>
          </a:p>
        </p:txBody>
      </p:sp>
      <p:pic>
        <p:nvPicPr>
          <p:cNvPr id="90" name="Google Shape;90;p17"/>
          <p:cNvPicPr preferRelativeResize="0"/>
          <p:nvPr/>
        </p:nvPicPr>
        <p:blipFill>
          <a:blip r:embed="rId3">
            <a:alphaModFix/>
          </a:blip>
          <a:stretch>
            <a:fillRect/>
          </a:stretch>
        </p:blipFill>
        <p:spPr>
          <a:xfrm>
            <a:off x="552450" y="1152475"/>
            <a:ext cx="4019550" cy="3752850"/>
          </a:xfrm>
          <a:prstGeom prst="rect">
            <a:avLst/>
          </a:prstGeom>
          <a:noFill/>
          <a:ln>
            <a:noFill/>
          </a:ln>
        </p:spPr>
      </p:pic>
      <p:pic>
        <p:nvPicPr>
          <p:cNvPr id="91" name="Google Shape;91;p17"/>
          <p:cNvPicPr preferRelativeResize="0"/>
          <p:nvPr/>
        </p:nvPicPr>
        <p:blipFill>
          <a:blip r:embed="rId4">
            <a:alphaModFix/>
          </a:blip>
          <a:stretch>
            <a:fillRect/>
          </a:stretch>
        </p:blipFill>
        <p:spPr>
          <a:xfrm>
            <a:off x="4539700" y="1131888"/>
            <a:ext cx="4210050" cy="3609975"/>
          </a:xfrm>
          <a:prstGeom prst="rect">
            <a:avLst/>
          </a:prstGeom>
          <a:noFill/>
          <a:ln>
            <a:noFill/>
          </a:ln>
        </p:spPr>
      </p:pic>
      <p:sp>
        <p:nvSpPr>
          <p:cNvPr id="92" name="Google Shape;92;p17"/>
          <p:cNvSpPr txBox="1"/>
          <p:nvPr/>
        </p:nvSpPr>
        <p:spPr>
          <a:xfrm rot="5398115">
            <a:off x="8530460" y="2806538"/>
            <a:ext cx="547200" cy="2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t>Alpha-C</a:t>
            </a:r>
            <a:endParaRPr b="1" sz="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Voxelized Surfacelet </a:t>
            </a:r>
            <a:endParaRPr/>
          </a:p>
        </p:txBody>
      </p:sp>
      <p:pic>
        <p:nvPicPr>
          <p:cNvPr id="98" name="Google Shape;98;p18"/>
          <p:cNvPicPr preferRelativeResize="0"/>
          <p:nvPr/>
        </p:nvPicPr>
        <p:blipFill>
          <a:blip r:embed="rId3">
            <a:alphaModFix/>
          </a:blip>
          <a:stretch>
            <a:fillRect/>
          </a:stretch>
        </p:blipFill>
        <p:spPr>
          <a:xfrm>
            <a:off x="476250" y="1304875"/>
            <a:ext cx="4019550" cy="3752850"/>
          </a:xfrm>
          <a:prstGeom prst="rect">
            <a:avLst/>
          </a:prstGeom>
          <a:noFill/>
          <a:ln>
            <a:noFill/>
          </a:ln>
        </p:spPr>
      </p:pic>
      <p:cxnSp>
        <p:nvCxnSpPr>
          <p:cNvPr id="99" name="Google Shape;99;p18"/>
          <p:cNvCxnSpPr/>
          <p:nvPr/>
        </p:nvCxnSpPr>
        <p:spPr>
          <a:xfrm>
            <a:off x="1764550" y="2565500"/>
            <a:ext cx="0" cy="287700"/>
          </a:xfrm>
          <a:prstGeom prst="straightConnector1">
            <a:avLst/>
          </a:prstGeom>
          <a:noFill/>
          <a:ln cap="flat" cmpd="sng" w="9525">
            <a:solidFill>
              <a:srgbClr val="0303FF"/>
            </a:solidFill>
            <a:prstDash val="solid"/>
            <a:round/>
            <a:headEnd len="med" w="med" type="stealth"/>
            <a:tailEnd len="med" w="med" type="stealth"/>
          </a:ln>
        </p:spPr>
      </p:cxnSp>
      <p:sp>
        <p:nvSpPr>
          <p:cNvPr id="100" name="Google Shape;100;p18"/>
          <p:cNvSpPr txBox="1"/>
          <p:nvPr/>
        </p:nvSpPr>
        <p:spPr>
          <a:xfrm>
            <a:off x="1439175" y="2571750"/>
            <a:ext cx="375300" cy="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0303FF"/>
                </a:solidFill>
              </a:rPr>
              <a:t>20 Å</a:t>
            </a:r>
            <a:endParaRPr sz="700">
              <a:solidFill>
                <a:srgbClr val="0303FF"/>
              </a:solidFill>
            </a:endParaRPr>
          </a:p>
        </p:txBody>
      </p:sp>
      <p:sp>
        <p:nvSpPr>
          <p:cNvPr id="101" name="Google Shape;101;p18"/>
          <p:cNvSpPr txBox="1"/>
          <p:nvPr>
            <p:ph idx="1" type="body"/>
          </p:nvPr>
        </p:nvSpPr>
        <p:spPr>
          <a:xfrm>
            <a:off x="4848525" y="589925"/>
            <a:ext cx="3871500" cy="36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Surfacelet: Cubic box of dimension </a:t>
            </a:r>
            <a:r>
              <a:rPr lang="en"/>
              <a:t>b</a:t>
            </a:r>
            <a:r>
              <a:rPr lang="en"/>
              <a:t>x</a:t>
            </a:r>
            <a:r>
              <a:rPr lang="en"/>
              <a:t>b</a:t>
            </a:r>
            <a:r>
              <a:rPr lang="en"/>
              <a:t>x</a:t>
            </a:r>
            <a:r>
              <a:rPr lang="en"/>
              <a:t>b</a:t>
            </a:r>
            <a:r>
              <a:rPr lang="en"/>
              <a:t> (in </a:t>
            </a:r>
            <a:r>
              <a:rPr lang="en"/>
              <a:t>Å</a:t>
            </a:r>
            <a:r>
              <a:rPr baseline="30000" lang="en"/>
              <a:t>3</a:t>
            </a:r>
            <a:r>
              <a:rPr lang="en"/>
              <a:t>) with Alpha-C of interest at its center. </a:t>
            </a:r>
            <a:endParaRPr/>
          </a:p>
          <a:p>
            <a:pPr indent="0" lvl="0" marL="0" rtl="0" algn="l">
              <a:spcBef>
                <a:spcPts val="1600"/>
              </a:spcBef>
              <a:spcAft>
                <a:spcPts val="0"/>
              </a:spcAft>
              <a:buNone/>
            </a:pPr>
            <a:r>
              <a:rPr lang="en"/>
              <a:t>All atoms of the protein that lie inside the surfacelet are considered as points to voxelized.</a:t>
            </a:r>
            <a:endParaRPr/>
          </a:p>
          <a:p>
            <a:pPr indent="0" lvl="0" marL="0" rtl="0" algn="l">
              <a:spcBef>
                <a:spcPts val="1600"/>
              </a:spcBef>
              <a:spcAft>
                <a:spcPts val="0"/>
              </a:spcAft>
              <a:buNone/>
            </a:pPr>
            <a:r>
              <a:rPr lang="en"/>
              <a:t>Voxelgrid is chosen to be of dimension bxbxb, such that each voxel is 1Å</a:t>
            </a:r>
            <a:r>
              <a:rPr baseline="30000" lang="en"/>
              <a:t>3</a:t>
            </a:r>
            <a:r>
              <a:rPr lang="en"/>
              <a:t> in volume, and consists of ~1 atom.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Voxelized Surfacelet </a:t>
            </a:r>
            <a:endParaRPr/>
          </a:p>
        </p:txBody>
      </p:sp>
      <p:pic>
        <p:nvPicPr>
          <p:cNvPr id="107" name="Google Shape;107;p19"/>
          <p:cNvPicPr preferRelativeResize="0"/>
          <p:nvPr/>
        </p:nvPicPr>
        <p:blipFill>
          <a:blip r:embed="rId3">
            <a:alphaModFix/>
          </a:blip>
          <a:stretch>
            <a:fillRect/>
          </a:stretch>
        </p:blipFill>
        <p:spPr>
          <a:xfrm>
            <a:off x="476250" y="1304875"/>
            <a:ext cx="4019550" cy="3752850"/>
          </a:xfrm>
          <a:prstGeom prst="rect">
            <a:avLst/>
          </a:prstGeom>
          <a:noFill/>
          <a:ln>
            <a:noFill/>
          </a:ln>
        </p:spPr>
      </p:pic>
      <p:pic>
        <p:nvPicPr>
          <p:cNvPr id="108" name="Google Shape;108;p19"/>
          <p:cNvPicPr preferRelativeResize="0"/>
          <p:nvPr/>
        </p:nvPicPr>
        <p:blipFill>
          <a:blip r:embed="rId4">
            <a:alphaModFix/>
          </a:blip>
          <a:stretch>
            <a:fillRect/>
          </a:stretch>
        </p:blipFill>
        <p:spPr>
          <a:xfrm>
            <a:off x="4572000" y="608375"/>
            <a:ext cx="3922536" cy="3408326"/>
          </a:xfrm>
          <a:prstGeom prst="rect">
            <a:avLst/>
          </a:prstGeom>
          <a:noFill/>
          <a:ln>
            <a:noFill/>
          </a:ln>
        </p:spPr>
      </p:pic>
      <p:cxnSp>
        <p:nvCxnSpPr>
          <p:cNvPr id="109" name="Google Shape;109;p19"/>
          <p:cNvCxnSpPr/>
          <p:nvPr/>
        </p:nvCxnSpPr>
        <p:spPr>
          <a:xfrm flipH="1" rot="10800000">
            <a:off x="2544100" y="774150"/>
            <a:ext cx="2120100" cy="1696200"/>
          </a:xfrm>
          <a:prstGeom prst="straightConnector1">
            <a:avLst/>
          </a:prstGeom>
          <a:noFill/>
          <a:ln cap="flat" cmpd="sng" w="19050">
            <a:solidFill>
              <a:srgbClr val="0303FF"/>
            </a:solidFill>
            <a:prstDash val="solid"/>
            <a:round/>
            <a:headEnd len="med" w="med" type="none"/>
            <a:tailEnd len="med" w="med" type="none"/>
          </a:ln>
        </p:spPr>
      </p:cxnSp>
      <p:sp>
        <p:nvSpPr>
          <p:cNvPr id="110" name="Google Shape;110;p19"/>
          <p:cNvSpPr/>
          <p:nvPr/>
        </p:nvSpPr>
        <p:spPr>
          <a:xfrm>
            <a:off x="4668874" y="785956"/>
            <a:ext cx="3922800" cy="3313500"/>
          </a:xfrm>
          <a:prstGeom prst="rect">
            <a:avLst/>
          </a:prstGeom>
          <a:noFill/>
          <a:ln cap="flat" cmpd="sng" w="19050">
            <a:solidFill>
              <a:srgbClr val="0303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9"/>
          <p:cNvCxnSpPr/>
          <p:nvPr/>
        </p:nvCxnSpPr>
        <p:spPr>
          <a:xfrm>
            <a:off x="2277650" y="2965950"/>
            <a:ext cx="2405100" cy="1145100"/>
          </a:xfrm>
          <a:prstGeom prst="straightConnector1">
            <a:avLst/>
          </a:prstGeom>
          <a:noFill/>
          <a:ln cap="flat" cmpd="sng" w="19050">
            <a:solidFill>
              <a:srgbClr val="0303FF"/>
            </a:solidFill>
            <a:prstDash val="solid"/>
            <a:round/>
            <a:headEnd len="med" w="med" type="none"/>
            <a:tailEnd len="med" w="med" type="none"/>
          </a:ln>
        </p:spPr>
      </p:cxnSp>
      <p:cxnSp>
        <p:nvCxnSpPr>
          <p:cNvPr id="112" name="Google Shape;112;p19"/>
          <p:cNvCxnSpPr/>
          <p:nvPr/>
        </p:nvCxnSpPr>
        <p:spPr>
          <a:xfrm>
            <a:off x="1764550" y="2565500"/>
            <a:ext cx="0" cy="287700"/>
          </a:xfrm>
          <a:prstGeom prst="straightConnector1">
            <a:avLst/>
          </a:prstGeom>
          <a:noFill/>
          <a:ln cap="flat" cmpd="sng" w="9525">
            <a:solidFill>
              <a:srgbClr val="0303FF"/>
            </a:solidFill>
            <a:prstDash val="solid"/>
            <a:round/>
            <a:headEnd len="med" w="med" type="stealth"/>
            <a:tailEnd len="med" w="med" type="stealth"/>
          </a:ln>
        </p:spPr>
      </p:cxnSp>
      <p:sp>
        <p:nvSpPr>
          <p:cNvPr id="113" name="Google Shape;113;p19"/>
          <p:cNvSpPr txBox="1"/>
          <p:nvPr/>
        </p:nvSpPr>
        <p:spPr>
          <a:xfrm>
            <a:off x="1439175" y="2571750"/>
            <a:ext cx="375300" cy="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0303FF"/>
                </a:solidFill>
              </a:rPr>
              <a:t>20 Å</a:t>
            </a:r>
            <a:endParaRPr sz="700">
              <a:solidFill>
                <a:srgbClr val="0303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Voxelized Surfacelet </a:t>
            </a:r>
            <a:endParaRPr/>
          </a:p>
        </p:txBody>
      </p:sp>
      <p:pic>
        <p:nvPicPr>
          <p:cNvPr id="119" name="Google Shape;119;p20"/>
          <p:cNvPicPr preferRelativeResize="0"/>
          <p:nvPr/>
        </p:nvPicPr>
        <p:blipFill>
          <a:blip r:embed="rId3">
            <a:alphaModFix/>
          </a:blip>
          <a:stretch>
            <a:fillRect/>
          </a:stretch>
        </p:blipFill>
        <p:spPr>
          <a:xfrm>
            <a:off x="476250" y="1304875"/>
            <a:ext cx="4019550" cy="3752850"/>
          </a:xfrm>
          <a:prstGeom prst="rect">
            <a:avLst/>
          </a:prstGeom>
          <a:noFill/>
          <a:ln>
            <a:noFill/>
          </a:ln>
        </p:spPr>
      </p:pic>
      <p:cxnSp>
        <p:nvCxnSpPr>
          <p:cNvPr id="120" name="Google Shape;120;p20"/>
          <p:cNvCxnSpPr/>
          <p:nvPr/>
        </p:nvCxnSpPr>
        <p:spPr>
          <a:xfrm flipH="1" rot="10800000">
            <a:off x="2544100" y="774150"/>
            <a:ext cx="2120100" cy="1696200"/>
          </a:xfrm>
          <a:prstGeom prst="straightConnector1">
            <a:avLst/>
          </a:prstGeom>
          <a:noFill/>
          <a:ln cap="flat" cmpd="sng" w="19050">
            <a:solidFill>
              <a:srgbClr val="0303FF"/>
            </a:solidFill>
            <a:prstDash val="solid"/>
            <a:round/>
            <a:headEnd len="med" w="med" type="none"/>
            <a:tailEnd len="med" w="med" type="none"/>
          </a:ln>
        </p:spPr>
      </p:cxnSp>
      <p:cxnSp>
        <p:nvCxnSpPr>
          <p:cNvPr id="121" name="Google Shape;121;p20"/>
          <p:cNvCxnSpPr/>
          <p:nvPr/>
        </p:nvCxnSpPr>
        <p:spPr>
          <a:xfrm>
            <a:off x="2277650" y="2965950"/>
            <a:ext cx="2405100" cy="1145100"/>
          </a:xfrm>
          <a:prstGeom prst="straightConnector1">
            <a:avLst/>
          </a:prstGeom>
          <a:noFill/>
          <a:ln cap="flat" cmpd="sng" w="19050">
            <a:solidFill>
              <a:srgbClr val="0303FF"/>
            </a:solidFill>
            <a:prstDash val="solid"/>
            <a:round/>
            <a:headEnd len="med" w="med" type="none"/>
            <a:tailEnd len="med" w="med" type="none"/>
          </a:ln>
        </p:spPr>
      </p:cxnSp>
      <p:pic>
        <p:nvPicPr>
          <p:cNvPr id="122" name="Google Shape;122;p20"/>
          <p:cNvPicPr preferRelativeResize="0"/>
          <p:nvPr/>
        </p:nvPicPr>
        <p:blipFill>
          <a:blip r:embed="rId4">
            <a:alphaModFix/>
          </a:blip>
          <a:stretch>
            <a:fillRect/>
          </a:stretch>
        </p:blipFill>
        <p:spPr>
          <a:xfrm>
            <a:off x="4588000" y="697888"/>
            <a:ext cx="3922800" cy="3311238"/>
          </a:xfrm>
          <a:prstGeom prst="rect">
            <a:avLst/>
          </a:prstGeom>
          <a:noFill/>
          <a:ln>
            <a:noFill/>
          </a:ln>
        </p:spPr>
      </p:pic>
      <p:sp>
        <p:nvSpPr>
          <p:cNvPr id="123" name="Google Shape;123;p20"/>
          <p:cNvSpPr/>
          <p:nvPr/>
        </p:nvSpPr>
        <p:spPr>
          <a:xfrm>
            <a:off x="4668874" y="785956"/>
            <a:ext cx="3922800" cy="3313500"/>
          </a:xfrm>
          <a:prstGeom prst="rect">
            <a:avLst/>
          </a:prstGeom>
          <a:noFill/>
          <a:ln cap="flat" cmpd="sng" w="19050">
            <a:solidFill>
              <a:srgbClr val="0303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20"/>
          <p:cNvCxnSpPr/>
          <p:nvPr/>
        </p:nvCxnSpPr>
        <p:spPr>
          <a:xfrm>
            <a:off x="1764550" y="2565500"/>
            <a:ext cx="0" cy="287700"/>
          </a:xfrm>
          <a:prstGeom prst="straightConnector1">
            <a:avLst/>
          </a:prstGeom>
          <a:noFill/>
          <a:ln cap="flat" cmpd="sng" w="9525">
            <a:solidFill>
              <a:srgbClr val="0303FF"/>
            </a:solidFill>
            <a:prstDash val="solid"/>
            <a:round/>
            <a:headEnd len="med" w="med" type="stealth"/>
            <a:tailEnd len="med" w="med" type="stealth"/>
          </a:ln>
        </p:spPr>
      </p:cxnSp>
      <p:sp>
        <p:nvSpPr>
          <p:cNvPr id="125" name="Google Shape;125;p20"/>
          <p:cNvSpPr txBox="1"/>
          <p:nvPr/>
        </p:nvSpPr>
        <p:spPr>
          <a:xfrm>
            <a:off x="1440300" y="2571750"/>
            <a:ext cx="450600" cy="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0303FF"/>
                </a:solidFill>
              </a:rPr>
              <a:t>20 Å</a:t>
            </a:r>
            <a:endParaRPr sz="700">
              <a:solidFill>
                <a:srgbClr val="0303FF"/>
              </a:solidFill>
            </a:endParaRPr>
          </a:p>
        </p:txBody>
      </p:sp>
      <p:sp>
        <p:nvSpPr>
          <p:cNvPr id="126" name="Google Shape;126;p20"/>
          <p:cNvSpPr txBox="1"/>
          <p:nvPr/>
        </p:nvSpPr>
        <p:spPr>
          <a:xfrm>
            <a:off x="4615575" y="4430175"/>
            <a:ext cx="40194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Key for Atom Labels: 0=‘C’, 1=‘N’, 2=‘O’, 3=‘S’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01899" y="565550"/>
            <a:ext cx="3785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Pairwise Interaction</a:t>
            </a:r>
            <a:endParaRPr/>
          </a:p>
        </p:txBody>
      </p:sp>
      <p:sp>
        <p:nvSpPr>
          <p:cNvPr id="132" name="Google Shape;132;p21"/>
          <p:cNvSpPr txBox="1"/>
          <p:nvPr>
            <p:ph idx="1" type="body"/>
          </p:nvPr>
        </p:nvSpPr>
        <p:spPr>
          <a:xfrm>
            <a:off x="301900" y="1285875"/>
            <a:ext cx="3947400" cy="34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interested in how a pair of proteins interact. </a:t>
            </a:r>
            <a:endParaRPr/>
          </a:p>
          <a:p>
            <a:pPr indent="0" lvl="0" marL="0" rtl="0" algn="l">
              <a:spcBef>
                <a:spcPts val="1600"/>
              </a:spcBef>
              <a:spcAft>
                <a:spcPts val="1600"/>
              </a:spcAft>
              <a:buNone/>
            </a:pPr>
            <a:r>
              <a:rPr lang="en"/>
              <a:t>Use complex bound structures to extract information about how surfacelets interact.</a:t>
            </a:r>
            <a:endParaRPr/>
          </a:p>
        </p:txBody>
      </p:sp>
      <p:pic>
        <p:nvPicPr>
          <p:cNvPr id="133" name="Google Shape;133;p21"/>
          <p:cNvPicPr preferRelativeResize="0"/>
          <p:nvPr/>
        </p:nvPicPr>
        <p:blipFill>
          <a:blip r:embed="rId3">
            <a:alphaModFix/>
          </a:blip>
          <a:stretch>
            <a:fillRect/>
          </a:stretch>
        </p:blipFill>
        <p:spPr>
          <a:xfrm>
            <a:off x="4401623" y="382375"/>
            <a:ext cx="4409608" cy="4332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